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772400" cx="10058400"/>
  <p:notesSz cx="6858000" cy="9144000"/>
  <p:embeddedFontLst>
    <p:embeddedFont>
      <p:font typeface="Ubuntu"/>
      <p:regular r:id="rId14"/>
      <p:bold r:id="rId15"/>
      <p:italic r:id="rId16"/>
      <p:boldItalic r:id="rId17"/>
    </p:embeddedFont>
    <p:embeddedFont>
      <p:font typeface="Rubik Light"/>
      <p:regular r:id="rId18"/>
      <p:bold r:id="rId19"/>
      <p:italic r:id="rId20"/>
      <p:boldItalic r:id="rId21"/>
    </p:embeddedFont>
    <p:embeddedFont>
      <p:font typeface="Ubuntu Medium"/>
      <p:regular r:id="rId22"/>
      <p:bold r:id="rId23"/>
      <p:italic r:id="rId24"/>
      <p:boldItalic r:id="rId25"/>
    </p:embeddedFont>
    <p:embeddedFont>
      <p:font typeface="Lato"/>
      <p:regular r:id="rId26"/>
      <p:bold r:id="rId27"/>
      <p:italic r:id="rId28"/>
      <p:boldItalic r:id="rId29"/>
    </p:embeddedFont>
    <p:embeddedFont>
      <p:font typeface="Rubik"/>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ubikLight-italic.fntdata"/><Relationship Id="rId22" Type="http://schemas.openxmlformats.org/officeDocument/2006/relationships/font" Target="fonts/UbuntuMedium-regular.fntdata"/><Relationship Id="rId21" Type="http://schemas.openxmlformats.org/officeDocument/2006/relationships/font" Target="fonts/RubikLight-boldItalic.fntdata"/><Relationship Id="rId24" Type="http://schemas.openxmlformats.org/officeDocument/2006/relationships/font" Target="fonts/UbuntuMedium-italic.fntdata"/><Relationship Id="rId23" Type="http://schemas.openxmlformats.org/officeDocument/2006/relationships/font" Target="fonts/Ubuntu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UbuntuMedium-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ubik-bold.fntdata"/><Relationship Id="rId30" Type="http://schemas.openxmlformats.org/officeDocument/2006/relationships/font" Target="fonts/Rubik-regular.fntdata"/><Relationship Id="rId11" Type="http://schemas.openxmlformats.org/officeDocument/2006/relationships/slide" Target="slides/slide6.xml"/><Relationship Id="rId33" Type="http://schemas.openxmlformats.org/officeDocument/2006/relationships/font" Target="fonts/Rubik-boldItalic.fntdata"/><Relationship Id="rId10" Type="http://schemas.openxmlformats.org/officeDocument/2006/relationships/slide" Target="slides/slide5.xml"/><Relationship Id="rId32" Type="http://schemas.openxmlformats.org/officeDocument/2006/relationships/font" Target="fonts/Rubik-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Ubuntu-bold.fntdata"/><Relationship Id="rId14" Type="http://schemas.openxmlformats.org/officeDocument/2006/relationships/font" Target="fonts/Ubuntu-regular.fntdata"/><Relationship Id="rId17" Type="http://schemas.openxmlformats.org/officeDocument/2006/relationships/font" Target="fonts/Ubuntu-boldItalic.fntdata"/><Relationship Id="rId16" Type="http://schemas.openxmlformats.org/officeDocument/2006/relationships/font" Target="fonts/Ubuntu-italic.fntdata"/><Relationship Id="rId19" Type="http://schemas.openxmlformats.org/officeDocument/2006/relationships/font" Target="fonts/RubikLight-bold.fntdata"/><Relationship Id="rId18" Type="http://schemas.openxmlformats.org/officeDocument/2006/relationships/font" Target="fonts/Rubik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c8a5340e0_1_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c8a5340e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c8a5340e0_1_1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c8a5340e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c8a5340e0_1_8: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c8a5340e0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c8a5340e0_1_2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c8a5340e0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4437b3cd5_0_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4437b3cd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c8a5340e0_1_3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c8a5340e0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9d2d983f75_0_197: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9d2d983f75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math.scholastic.com/content/dam/classroom-magazines/math/pages/text-sets/templates/math/math-bar-graph.pdf" TargetMode="External"/><Relationship Id="rId3" Type="http://schemas.openxmlformats.org/officeDocument/2006/relationships/hyperlink" Target="https://math.scholastic.com/content/dam/classroom-magazines/math/pages/text-sets/templates/math/math-bar-graph.pdf"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upport.google.com/docs/answer/97447"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type="title">
  <p:cSld name="TITLE">
    <p:spTree>
      <p:nvGrpSpPr>
        <p:cNvPr id="11" name="Shape 11"/>
        <p:cNvGrpSpPr/>
        <p:nvPr/>
      </p:nvGrpSpPr>
      <p:grpSpPr>
        <a:xfrm>
          <a:off x="0" y="0"/>
          <a:ext cx="0" cy="0"/>
          <a:chOff x="0" y="0"/>
          <a:chExt cx="0" cy="0"/>
        </a:xfrm>
      </p:grpSpPr>
      <p:sp>
        <p:nvSpPr>
          <p:cNvPr id="12" name="Google Shape;12;p2"/>
          <p:cNvSpPr txBox="1"/>
          <p:nvPr/>
        </p:nvSpPr>
        <p:spPr>
          <a:xfrm>
            <a:off x="228600" y="1032075"/>
            <a:ext cx="9509700" cy="6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EA2128"/>
                </a:solidFill>
                <a:latin typeface="Rubik Light"/>
                <a:ea typeface="Rubik Light"/>
                <a:cs typeface="Rubik Light"/>
                <a:sym typeface="Rubik Light"/>
              </a:rPr>
              <a:t>Teachers, read this first!</a:t>
            </a:r>
            <a:endParaRPr sz="3200">
              <a:solidFill>
                <a:srgbClr val="EA2128"/>
              </a:solidFill>
              <a:latin typeface="Rubik Light"/>
              <a:ea typeface="Rubik Light"/>
              <a:cs typeface="Rubik Light"/>
              <a:sym typeface="Rubik Light"/>
            </a:endParaRPr>
          </a:p>
          <a:p>
            <a:pPr indent="0" lvl="0" marL="0" rtl="0" algn="l">
              <a:spcBef>
                <a:spcPts val="0"/>
              </a:spcBef>
              <a:spcAft>
                <a:spcPts val="0"/>
              </a:spcAft>
              <a:buNone/>
            </a:pPr>
            <a:r>
              <a:t/>
            </a:r>
            <a:endParaRPr sz="1600">
              <a:latin typeface="Rubik"/>
              <a:ea typeface="Rubik"/>
              <a:cs typeface="Rubik"/>
              <a:sym typeface="Rubik"/>
            </a:endParaRPr>
          </a:p>
          <a:p>
            <a:pPr indent="0" lvl="0" marL="0" rtl="0" algn="l">
              <a:lnSpc>
                <a:spcPct val="100000"/>
              </a:lnSpc>
              <a:spcBef>
                <a:spcPts val="0"/>
              </a:spcBef>
              <a:spcAft>
                <a:spcPts val="0"/>
              </a:spcAft>
              <a:buNone/>
            </a:pPr>
            <a:r>
              <a:rPr lang="en" sz="1600">
                <a:solidFill>
                  <a:srgbClr val="000000"/>
                </a:solidFill>
                <a:latin typeface="Rubik"/>
                <a:ea typeface="Rubik"/>
                <a:cs typeface="Rubik"/>
                <a:sym typeface="Rubik"/>
              </a:rPr>
              <a:t>This is your copy of a </a:t>
            </a:r>
            <a:r>
              <a:rPr i="1" lang="en" sz="1600">
                <a:latin typeface="Rubik"/>
                <a:ea typeface="Rubik"/>
                <a:cs typeface="Rubik"/>
                <a:sym typeface="Rubik"/>
              </a:rPr>
              <a:t>Scholastic Math</a:t>
            </a:r>
            <a:r>
              <a:rPr lang="en" sz="1600">
                <a:solidFill>
                  <a:srgbClr val="000000"/>
                </a:solidFill>
                <a:latin typeface="Rubik"/>
                <a:ea typeface="Rubik"/>
                <a:cs typeface="Rubik"/>
                <a:sym typeface="Rubik"/>
              </a:rPr>
              <a:t> Google Slides activity. Except for student response boxes, all items on these slides are locked in place. You can use these slides as-is, or customize them to fit your needs. To edit any objects that are locked down, click </a:t>
            </a:r>
            <a:r>
              <a:rPr b="1" lang="en" sz="1600">
                <a:solidFill>
                  <a:srgbClr val="000000"/>
                </a:solidFill>
                <a:latin typeface="Rubik"/>
                <a:ea typeface="Rubik"/>
                <a:cs typeface="Rubik"/>
                <a:sym typeface="Rubik"/>
              </a:rPr>
              <a:t>Slide → Edit master.</a:t>
            </a:r>
            <a:endParaRPr b="1"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rPr b="1" lang="en" sz="1600">
                <a:solidFill>
                  <a:srgbClr val="000000"/>
                </a:solidFill>
                <a:latin typeface="Rubik"/>
                <a:ea typeface="Rubik"/>
                <a:cs typeface="Rubik"/>
                <a:sym typeface="Rubik"/>
              </a:rPr>
              <a:t>How to Assign This Activity:</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If you’re assigning this activity through Google Classroom, make sure to </a:t>
            </a:r>
            <a:endParaRPr sz="1600">
              <a:solidFill>
                <a:srgbClr val="000000"/>
              </a:solidFill>
              <a:latin typeface="Rubik"/>
              <a:ea typeface="Rubik"/>
              <a:cs typeface="Rubik"/>
              <a:sym typeface="Rubik"/>
            </a:endParaRPr>
          </a:p>
          <a:p>
            <a:pPr indent="0" lvl="0" marL="457200" rtl="0" algn="l">
              <a:lnSpc>
                <a:spcPct val="100000"/>
              </a:lnSpc>
              <a:spcBef>
                <a:spcPts val="0"/>
              </a:spcBef>
              <a:spcAft>
                <a:spcPts val="0"/>
              </a:spcAft>
              <a:buNone/>
            </a:pPr>
            <a:r>
              <a:rPr lang="en" sz="1600">
                <a:solidFill>
                  <a:srgbClr val="000000"/>
                </a:solidFill>
                <a:latin typeface="Rubik"/>
                <a:ea typeface="Rubik"/>
                <a:cs typeface="Rubik"/>
                <a:sym typeface="Rubik"/>
              </a:rPr>
              <a:t>select </a:t>
            </a:r>
            <a:r>
              <a:rPr b="1" lang="en" sz="1600">
                <a:solidFill>
                  <a:srgbClr val="000000"/>
                </a:solidFill>
                <a:latin typeface="Rubik"/>
                <a:ea typeface="Rubik"/>
                <a:cs typeface="Rubik"/>
                <a:sym typeface="Rubik"/>
              </a:rPr>
              <a:t>“Make a copy for each student”</a:t>
            </a:r>
            <a:r>
              <a:rPr lang="en" sz="1600">
                <a:solidFill>
                  <a:srgbClr val="000000"/>
                </a:solidFill>
                <a:latin typeface="Rubik"/>
                <a:ea typeface="Rubik"/>
                <a:cs typeface="Rubik"/>
                <a:sym typeface="Rubik"/>
              </a:rPr>
              <a:t> from the dropdown menu. </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If you’re using Microsoft Teams, you can also click </a:t>
            </a:r>
            <a:r>
              <a:rPr b="1" lang="en" sz="1600">
                <a:solidFill>
                  <a:srgbClr val="000000"/>
                </a:solidFill>
                <a:latin typeface="Rubik"/>
                <a:ea typeface="Rubik"/>
                <a:cs typeface="Rubik"/>
                <a:sym typeface="Rubik"/>
              </a:rPr>
              <a:t>File → Download →</a:t>
            </a:r>
            <a:br>
              <a:rPr b="1" lang="en" sz="1600">
                <a:solidFill>
                  <a:srgbClr val="000000"/>
                </a:solidFill>
                <a:latin typeface="Rubik"/>
                <a:ea typeface="Rubik"/>
                <a:cs typeface="Rubik"/>
                <a:sym typeface="Rubik"/>
              </a:rPr>
            </a:br>
            <a:r>
              <a:rPr b="1" lang="en" sz="1600">
                <a:solidFill>
                  <a:srgbClr val="000000"/>
                </a:solidFill>
                <a:latin typeface="Rubik"/>
                <a:ea typeface="Rubik"/>
                <a:cs typeface="Rubik"/>
                <a:sym typeface="Rubik"/>
              </a:rPr>
              <a:t> Microsoft Powerpoint</a:t>
            </a:r>
            <a:r>
              <a:rPr lang="en" sz="1600">
                <a:solidFill>
                  <a:srgbClr val="000000"/>
                </a:solidFill>
                <a:latin typeface="Rubik"/>
                <a:ea typeface="Rubik"/>
                <a:cs typeface="Rubik"/>
                <a:sym typeface="Rubik"/>
              </a:rPr>
              <a:t> for a version of this activity that you can upload to Teams.</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Font typeface="Rubik"/>
              <a:buChar char="●"/>
            </a:pPr>
            <a:r>
              <a:rPr lang="en" sz="1600">
                <a:solidFill>
                  <a:srgbClr val="000000"/>
                </a:solidFill>
                <a:latin typeface="Rubik"/>
                <a:ea typeface="Rubik"/>
                <a:cs typeface="Rubik"/>
                <a:sym typeface="Rubik"/>
              </a:rPr>
              <a:t>You can also have your students make their own copies of this activity:</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Click the </a:t>
            </a:r>
            <a:r>
              <a:rPr b="1" lang="en" sz="1600">
                <a:solidFill>
                  <a:srgbClr val="000000"/>
                </a:solidFill>
                <a:latin typeface="Rubik"/>
                <a:ea typeface="Rubik"/>
                <a:cs typeface="Rubik"/>
                <a:sym typeface="Rubik"/>
              </a:rPr>
              <a:t>Share</a:t>
            </a:r>
            <a:r>
              <a:rPr lang="en" sz="1600">
                <a:solidFill>
                  <a:srgbClr val="000000"/>
                </a:solidFill>
                <a:latin typeface="Rubik"/>
                <a:ea typeface="Rubik"/>
                <a:cs typeface="Rubik"/>
                <a:sym typeface="Rubik"/>
              </a:rPr>
              <a:t> button at the top-right</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Click </a:t>
            </a:r>
            <a:r>
              <a:rPr b="1" lang="en" sz="1600">
                <a:solidFill>
                  <a:srgbClr val="000000"/>
                </a:solidFill>
                <a:latin typeface="Rubik"/>
                <a:ea typeface="Rubik"/>
                <a:cs typeface="Rubik"/>
                <a:sym typeface="Rubik"/>
              </a:rPr>
              <a:t>“Copy Link”</a:t>
            </a:r>
            <a:r>
              <a:rPr lang="en" sz="1600">
                <a:solidFill>
                  <a:srgbClr val="000000"/>
                </a:solidFill>
                <a:latin typeface="Rubik"/>
                <a:ea typeface="Rubik"/>
                <a:cs typeface="Rubik"/>
                <a:sym typeface="Rubik"/>
              </a:rPr>
              <a:t>, then paste the URL into an email or assignment (don’t share it yet!)</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At the end of the URL, change the word </a:t>
            </a:r>
            <a:r>
              <a:rPr b="1" lang="en" sz="1600">
                <a:solidFill>
                  <a:srgbClr val="000000"/>
                </a:solidFill>
                <a:latin typeface="Rubik"/>
                <a:ea typeface="Rubik"/>
                <a:cs typeface="Rubik"/>
                <a:sym typeface="Rubik"/>
              </a:rPr>
              <a:t>edit</a:t>
            </a:r>
            <a:r>
              <a:rPr lang="en" sz="1600">
                <a:solidFill>
                  <a:srgbClr val="000000"/>
                </a:solidFill>
                <a:latin typeface="Rubik"/>
                <a:ea typeface="Rubik"/>
                <a:cs typeface="Rubik"/>
                <a:sym typeface="Rubik"/>
              </a:rPr>
              <a:t> to </a:t>
            </a:r>
            <a:r>
              <a:rPr b="1" lang="en" sz="1600">
                <a:solidFill>
                  <a:srgbClr val="000000"/>
                </a:solidFill>
                <a:latin typeface="Rubik"/>
                <a:ea typeface="Rubik"/>
                <a:cs typeface="Rubik"/>
                <a:sym typeface="Rubik"/>
              </a:rPr>
              <a:t>copy</a:t>
            </a:r>
            <a:r>
              <a:rPr lang="en" sz="1600">
                <a:solidFill>
                  <a:srgbClr val="000000"/>
                </a:solidFill>
                <a:latin typeface="Rubik"/>
                <a:ea typeface="Rubik"/>
                <a:cs typeface="Rubik"/>
                <a:sym typeface="Rubik"/>
              </a:rPr>
              <a:t>, like so:</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457200" lvl="0" marL="457200" rtl="0" algn="l">
              <a:lnSpc>
                <a:spcPct val="100000"/>
              </a:lnSpc>
              <a:spcBef>
                <a:spcPts val="0"/>
              </a:spcBef>
              <a:spcAft>
                <a:spcPts val="0"/>
              </a:spcAft>
              <a:buNone/>
            </a:pPr>
            <a:r>
              <a:rPr lang="en" sz="1600" u="sng">
                <a:solidFill>
                  <a:srgbClr val="000000"/>
                </a:solidFill>
                <a:latin typeface="Rubik"/>
                <a:ea typeface="Rubik"/>
                <a:cs typeface="Rubik"/>
                <a:sym typeface="Rubik"/>
              </a:rPr>
              <a:t>https://docs.google.com/presentation/d/[. . . ]/</a:t>
            </a:r>
            <a:r>
              <a:rPr b="1" lang="en" sz="1600" u="sng">
                <a:solidFill>
                  <a:srgbClr val="000000"/>
                </a:solidFill>
                <a:highlight>
                  <a:srgbClr val="CCEF05"/>
                </a:highlight>
                <a:latin typeface="Rubik"/>
                <a:ea typeface="Rubik"/>
                <a:cs typeface="Rubik"/>
                <a:sym typeface="Rubik"/>
              </a:rPr>
              <a:t>edit</a:t>
            </a:r>
            <a:r>
              <a:rPr lang="en" sz="1600" u="sng">
                <a:solidFill>
                  <a:srgbClr val="000000"/>
                </a:solidFill>
                <a:latin typeface="Rubik"/>
                <a:ea typeface="Rubik"/>
                <a:cs typeface="Rubik"/>
                <a:sym typeface="Rubik"/>
              </a:rPr>
              <a:t>?usp=sharing</a:t>
            </a:r>
            <a:endParaRPr sz="1600" u="sng">
              <a:solidFill>
                <a:srgbClr val="000000"/>
              </a:solidFill>
              <a:latin typeface="Rubik"/>
              <a:ea typeface="Rubik"/>
              <a:cs typeface="Rubik"/>
              <a:sym typeface="Rubik"/>
            </a:endParaRPr>
          </a:p>
          <a:p>
            <a:pPr indent="0" lvl="0" marL="0" rtl="0" algn="l">
              <a:lnSpc>
                <a:spcPct val="100000"/>
              </a:lnSpc>
              <a:spcBef>
                <a:spcPts val="0"/>
              </a:spcBef>
              <a:spcAft>
                <a:spcPts val="0"/>
              </a:spcAft>
              <a:buNone/>
            </a:pPr>
            <a:r>
              <a:rPr lang="en" sz="1600">
                <a:solidFill>
                  <a:srgbClr val="000000"/>
                </a:solidFill>
                <a:latin typeface="Rubik"/>
                <a:ea typeface="Rubik"/>
                <a:cs typeface="Rubik"/>
                <a:sym typeface="Rubik"/>
              </a:rPr>
              <a:t>											        </a:t>
            </a:r>
            <a:r>
              <a:rPr lang="en" sz="1600">
                <a:solidFill>
                  <a:srgbClr val="222222"/>
                </a:solidFill>
                <a:highlight>
                  <a:srgbClr val="FFFFFF"/>
                </a:highlight>
                <a:latin typeface="Rubik"/>
                <a:ea typeface="Rubik"/>
                <a:cs typeface="Rubik"/>
                <a:sym typeface="Rubik"/>
              </a:rPr>
              <a:t>↓</a:t>
            </a:r>
            <a:endParaRPr sz="1600">
              <a:solidFill>
                <a:srgbClr val="000000"/>
              </a:solidFill>
              <a:latin typeface="Rubik"/>
              <a:ea typeface="Rubik"/>
              <a:cs typeface="Rubik"/>
              <a:sym typeface="Rubik"/>
            </a:endParaRPr>
          </a:p>
          <a:p>
            <a:pPr indent="457200" lvl="0" marL="457200" rtl="0" algn="l">
              <a:lnSpc>
                <a:spcPct val="100000"/>
              </a:lnSpc>
              <a:spcBef>
                <a:spcPts val="0"/>
              </a:spcBef>
              <a:spcAft>
                <a:spcPts val="0"/>
              </a:spcAft>
              <a:buNone/>
            </a:pPr>
            <a:r>
              <a:rPr lang="en" sz="1600" u="sng">
                <a:solidFill>
                  <a:srgbClr val="000000"/>
                </a:solidFill>
                <a:latin typeface="Rubik"/>
                <a:ea typeface="Rubik"/>
                <a:cs typeface="Rubik"/>
                <a:sym typeface="Rubik"/>
              </a:rPr>
              <a:t>https://docs.google.com/presentation/d/[. . . ]/</a:t>
            </a:r>
            <a:r>
              <a:rPr b="1" lang="en" sz="1600" u="sng">
                <a:solidFill>
                  <a:srgbClr val="000000"/>
                </a:solidFill>
                <a:highlight>
                  <a:srgbClr val="CCEF05"/>
                </a:highlight>
                <a:latin typeface="Rubik"/>
                <a:ea typeface="Rubik"/>
                <a:cs typeface="Rubik"/>
                <a:sym typeface="Rubik"/>
              </a:rPr>
              <a:t>copy</a:t>
            </a:r>
            <a:r>
              <a:rPr lang="en" sz="1600" u="sng">
                <a:solidFill>
                  <a:srgbClr val="000000"/>
                </a:solidFill>
                <a:latin typeface="Rubik"/>
                <a:ea typeface="Rubik"/>
                <a:cs typeface="Rubik"/>
                <a:sym typeface="Rubik"/>
              </a:rPr>
              <a:t>?usp=sharing</a:t>
            </a:r>
            <a:endParaRPr sz="1600">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FF0000"/>
              </a:solidFill>
              <a:latin typeface="Rubik"/>
              <a:ea typeface="Rubik"/>
              <a:cs typeface="Rubik"/>
              <a:sym typeface="Rubik"/>
            </a:endParaRPr>
          </a:p>
          <a:p>
            <a:pPr indent="0" lvl="0" marL="0" rtl="0" algn="l">
              <a:lnSpc>
                <a:spcPct val="100000"/>
              </a:lnSpc>
              <a:spcBef>
                <a:spcPts val="0"/>
              </a:spcBef>
              <a:spcAft>
                <a:spcPts val="0"/>
              </a:spcAft>
              <a:buNone/>
            </a:pPr>
            <a:r>
              <a:rPr lang="en" sz="2600">
                <a:solidFill>
                  <a:srgbClr val="EA2128"/>
                </a:solidFill>
                <a:latin typeface="Rubik Light"/>
                <a:ea typeface="Rubik Light"/>
                <a:cs typeface="Rubik Light"/>
                <a:sym typeface="Rubik Light"/>
              </a:rPr>
              <a:t>Don’t forget: Delete this slide before sharing the activity with your students!</a:t>
            </a:r>
            <a:endParaRPr sz="2600">
              <a:solidFill>
                <a:srgbClr val="EA2128"/>
              </a:solidFill>
              <a:latin typeface="Rubik Light"/>
              <a:ea typeface="Rubik Light"/>
              <a:cs typeface="Rubik Light"/>
              <a:sym typeface="Rubik Light"/>
            </a:endParaRPr>
          </a:p>
        </p:txBody>
      </p:sp>
      <p:pic>
        <p:nvPicPr>
          <p:cNvPr id="13" name="Google Shape;13;p2"/>
          <p:cNvPicPr preferRelativeResize="0"/>
          <p:nvPr/>
        </p:nvPicPr>
        <p:blipFill>
          <a:blip r:embed="rId2">
            <a:alphaModFix/>
          </a:blip>
          <a:stretch>
            <a:fillRect/>
          </a:stretch>
        </p:blipFill>
        <p:spPr>
          <a:xfrm>
            <a:off x="7768075" y="2922775"/>
            <a:ext cx="1609725" cy="962025"/>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11"/>
          <p:cNvSpPr txBox="1"/>
          <p:nvPr>
            <p:ph type="title"/>
          </p:nvPr>
        </p:nvSpPr>
        <p:spPr>
          <a:xfrm>
            <a:off x="342870" y="3250173"/>
            <a:ext cx="9372900" cy="127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7" name="Google Shape;77;p11"/>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12"/>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0" name="Google Shape;80;p12"/>
          <p:cNvSpPr txBox="1"/>
          <p:nvPr>
            <p:ph idx="1" type="body"/>
          </p:nvPr>
        </p:nvSpPr>
        <p:spPr>
          <a:xfrm>
            <a:off x="342870" y="1741518"/>
            <a:ext cx="9372900" cy="516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81" name="Google Shape;81;p12"/>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13"/>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4" name="Google Shape;84;p13"/>
          <p:cNvSpPr txBox="1"/>
          <p:nvPr>
            <p:ph idx="1" type="body"/>
          </p:nvPr>
        </p:nvSpPr>
        <p:spPr>
          <a:xfrm>
            <a:off x="34287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85" name="Google Shape;85;p13"/>
          <p:cNvSpPr txBox="1"/>
          <p:nvPr>
            <p:ph idx="2" type="body"/>
          </p:nvPr>
        </p:nvSpPr>
        <p:spPr>
          <a:xfrm>
            <a:off x="5315640" y="1741518"/>
            <a:ext cx="4399800" cy="516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86" name="Google Shape;86;p13"/>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14"/>
          <p:cNvSpPr txBox="1"/>
          <p:nvPr>
            <p:ph type="title"/>
          </p:nvPr>
        </p:nvSpPr>
        <p:spPr>
          <a:xfrm>
            <a:off x="342870" y="672482"/>
            <a:ext cx="9372900" cy="865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14"/>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p15"/>
          <p:cNvSpPr txBox="1"/>
          <p:nvPr>
            <p:ph type="title"/>
          </p:nvPr>
        </p:nvSpPr>
        <p:spPr>
          <a:xfrm>
            <a:off x="342870" y="839573"/>
            <a:ext cx="3088800" cy="1141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2" name="Google Shape;92;p15"/>
          <p:cNvSpPr txBox="1"/>
          <p:nvPr>
            <p:ph idx="1" type="body"/>
          </p:nvPr>
        </p:nvSpPr>
        <p:spPr>
          <a:xfrm>
            <a:off x="342870" y="2099840"/>
            <a:ext cx="3088800" cy="4804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93" name="Google Shape;93;p15"/>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p16"/>
          <p:cNvSpPr txBox="1"/>
          <p:nvPr>
            <p:ph type="title"/>
          </p:nvPr>
        </p:nvSpPr>
        <p:spPr>
          <a:xfrm>
            <a:off x="539275" y="680227"/>
            <a:ext cx="7004400" cy="6181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96" name="Google Shape;96;p16"/>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17"/>
          <p:cNvSpPr/>
          <p:nvPr/>
        </p:nvSpPr>
        <p:spPr>
          <a:xfrm>
            <a:off x="5029200" y="-189"/>
            <a:ext cx="5029200" cy="777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ph type="title"/>
          </p:nvPr>
        </p:nvSpPr>
        <p:spPr>
          <a:xfrm>
            <a:off x="292050" y="1863464"/>
            <a:ext cx="4449600" cy="2239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0" name="Google Shape;100;p17"/>
          <p:cNvSpPr txBox="1"/>
          <p:nvPr>
            <p:ph idx="1" type="subTitle"/>
          </p:nvPr>
        </p:nvSpPr>
        <p:spPr>
          <a:xfrm>
            <a:off x="292050" y="4235758"/>
            <a:ext cx="4449600" cy="1866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1" name="Google Shape;101;p17"/>
          <p:cNvSpPr txBox="1"/>
          <p:nvPr>
            <p:ph idx="2" type="body"/>
          </p:nvPr>
        </p:nvSpPr>
        <p:spPr>
          <a:xfrm>
            <a:off x="5433450" y="1094158"/>
            <a:ext cx="4220400" cy="5583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02" name="Google Shape;102;p17"/>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18"/>
          <p:cNvSpPr txBox="1"/>
          <p:nvPr>
            <p:ph idx="1" type="body"/>
          </p:nvPr>
        </p:nvSpPr>
        <p:spPr>
          <a:xfrm>
            <a:off x="342870" y="6392869"/>
            <a:ext cx="6598800" cy="9144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105" name="Google Shape;105;p18"/>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19"/>
          <p:cNvSpPr txBox="1"/>
          <p:nvPr>
            <p:ph hasCustomPrompt="1" type="title"/>
          </p:nvPr>
        </p:nvSpPr>
        <p:spPr>
          <a:xfrm>
            <a:off x="342870" y="1671478"/>
            <a:ext cx="9372900" cy="29670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8" name="Google Shape;108;p19"/>
          <p:cNvSpPr txBox="1"/>
          <p:nvPr>
            <p:ph idx="1" type="body"/>
          </p:nvPr>
        </p:nvSpPr>
        <p:spPr>
          <a:xfrm>
            <a:off x="342870" y="4763362"/>
            <a:ext cx="9372900" cy="1965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109" name="Google Shape;109;p19"/>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0"/>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1 1">
  <p:cSld name="CUSTOM_2">
    <p:spTree>
      <p:nvGrpSpPr>
        <p:cNvPr id="14" name="Shape 14"/>
        <p:cNvGrpSpPr/>
        <p:nvPr/>
      </p:nvGrpSpPr>
      <p:grpSpPr>
        <a:xfrm>
          <a:off x="0" y="0"/>
          <a:ext cx="0" cy="0"/>
          <a:chOff x="0" y="0"/>
          <a:chExt cx="0" cy="0"/>
        </a:xfrm>
      </p:grpSpPr>
      <p:sp>
        <p:nvSpPr>
          <p:cNvPr id="15" name="Google Shape;15;p3"/>
          <p:cNvSpPr/>
          <p:nvPr/>
        </p:nvSpPr>
        <p:spPr>
          <a:xfrm>
            <a:off x="4225725" y="219456"/>
            <a:ext cx="5856900" cy="548700"/>
          </a:xfrm>
          <a:prstGeom prst="rect">
            <a:avLst/>
          </a:prstGeom>
          <a:solidFill>
            <a:srgbClr val="027D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 type="body"/>
          </p:nvPr>
        </p:nvSpPr>
        <p:spPr>
          <a:xfrm>
            <a:off x="5234475" y="333906"/>
            <a:ext cx="4692300" cy="319800"/>
          </a:xfrm>
          <a:prstGeom prst="rect">
            <a:avLst/>
          </a:prstGeom>
          <a:solidFill>
            <a:srgbClr val="FFFFFF"/>
          </a:solidFill>
          <a:ln>
            <a:noFill/>
          </a:ln>
        </p:spPr>
        <p:txBody>
          <a:bodyPr anchorCtr="0" anchor="t" bIns="91425" lIns="91425" spcFirstLastPara="1" rIns="91425" wrap="square" tIns="27425">
            <a:noAutofit/>
          </a:bodyPr>
          <a:lstStyle>
            <a:lvl1pPr indent="-342900" lvl="0" marL="457200" rtl="0">
              <a:spcBef>
                <a:spcPts val="0"/>
              </a:spcBef>
              <a:spcAft>
                <a:spcPts val="0"/>
              </a:spcAft>
              <a:buClr>
                <a:srgbClr val="000000"/>
              </a:buClr>
              <a:buSzPts val="1800"/>
              <a:buChar char="●"/>
              <a:defRPr sz="1800">
                <a:solidFill>
                  <a:srgbClr val="000000"/>
                </a:solidFill>
              </a:defRPr>
            </a:lvl1pPr>
            <a:lvl2pPr indent="-317500" lvl="1" marL="914400" rtl="0">
              <a:spcBef>
                <a:spcPts val="1600"/>
              </a:spcBef>
              <a:spcAft>
                <a:spcPts val="0"/>
              </a:spcAft>
              <a:buClr>
                <a:srgbClr val="000000"/>
              </a:buClr>
              <a:buSzPts val="1400"/>
              <a:buChar char="○"/>
              <a:defRPr>
                <a:solidFill>
                  <a:srgbClr val="000000"/>
                </a:solidFill>
              </a:defRPr>
            </a:lvl2pPr>
            <a:lvl3pPr indent="-317500" lvl="2" marL="1371600" rtl="0">
              <a:spcBef>
                <a:spcPts val="1600"/>
              </a:spcBef>
              <a:spcAft>
                <a:spcPts val="0"/>
              </a:spcAft>
              <a:buClr>
                <a:srgbClr val="000000"/>
              </a:buClr>
              <a:buSzPts val="1400"/>
              <a:buChar char="■"/>
              <a:defRPr>
                <a:solidFill>
                  <a:srgbClr val="000000"/>
                </a:solidFill>
              </a:defRPr>
            </a:lvl3pPr>
            <a:lvl4pPr indent="-317500" lvl="3" marL="1828800" rtl="0">
              <a:spcBef>
                <a:spcPts val="1600"/>
              </a:spcBef>
              <a:spcAft>
                <a:spcPts val="0"/>
              </a:spcAft>
              <a:buClr>
                <a:srgbClr val="000000"/>
              </a:buClr>
              <a:buSzPts val="1400"/>
              <a:buChar char="●"/>
              <a:defRPr>
                <a:solidFill>
                  <a:srgbClr val="000000"/>
                </a:solidFill>
              </a:defRPr>
            </a:lvl4pPr>
            <a:lvl5pPr indent="-317500" lvl="4" marL="2286000" rtl="0">
              <a:spcBef>
                <a:spcPts val="1600"/>
              </a:spcBef>
              <a:spcAft>
                <a:spcPts val="0"/>
              </a:spcAft>
              <a:buClr>
                <a:srgbClr val="000000"/>
              </a:buClr>
              <a:buSzPts val="1400"/>
              <a:buChar char="○"/>
              <a:defRPr>
                <a:solidFill>
                  <a:srgbClr val="000000"/>
                </a:solidFill>
              </a:defRPr>
            </a:lvl5pPr>
            <a:lvl6pPr indent="-317500" lvl="5" marL="2743200" rtl="0">
              <a:spcBef>
                <a:spcPts val="1600"/>
              </a:spcBef>
              <a:spcAft>
                <a:spcPts val="0"/>
              </a:spcAft>
              <a:buClr>
                <a:srgbClr val="000000"/>
              </a:buClr>
              <a:buSzPts val="1400"/>
              <a:buChar char="■"/>
              <a:defRPr>
                <a:solidFill>
                  <a:srgbClr val="000000"/>
                </a:solidFill>
              </a:defRPr>
            </a:lvl6pPr>
            <a:lvl7pPr indent="-317500" lvl="6" marL="3200400" rtl="0">
              <a:spcBef>
                <a:spcPts val="1600"/>
              </a:spcBef>
              <a:spcAft>
                <a:spcPts val="0"/>
              </a:spcAft>
              <a:buClr>
                <a:srgbClr val="000000"/>
              </a:buClr>
              <a:buSzPts val="1400"/>
              <a:buChar char="●"/>
              <a:defRPr>
                <a:solidFill>
                  <a:srgbClr val="000000"/>
                </a:solidFill>
              </a:defRPr>
            </a:lvl7pPr>
            <a:lvl8pPr indent="-317500" lvl="7" marL="3657600" rtl="0">
              <a:spcBef>
                <a:spcPts val="1600"/>
              </a:spcBef>
              <a:spcAft>
                <a:spcPts val="0"/>
              </a:spcAft>
              <a:buClr>
                <a:srgbClr val="000000"/>
              </a:buClr>
              <a:buSzPts val="1400"/>
              <a:buChar char="○"/>
              <a:defRPr>
                <a:solidFill>
                  <a:srgbClr val="000000"/>
                </a:solidFill>
              </a:defRPr>
            </a:lvl8pPr>
            <a:lvl9pPr indent="-317500" lvl="8" marL="4114800" rtl="0">
              <a:spcBef>
                <a:spcPts val="1600"/>
              </a:spcBef>
              <a:spcAft>
                <a:spcPts val="1600"/>
              </a:spcAft>
              <a:buClr>
                <a:srgbClr val="000000"/>
              </a:buClr>
              <a:buSzPts val="1400"/>
              <a:buChar char="■"/>
              <a:defRPr>
                <a:solidFill>
                  <a:srgbClr val="000000"/>
                </a:solidFill>
              </a:defRPr>
            </a:lvl9pPr>
          </a:lstStyle>
          <a:p/>
        </p:txBody>
      </p:sp>
      <p:sp>
        <p:nvSpPr>
          <p:cNvPr id="17" name="Google Shape;17;p3"/>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18" name="Google Shape;18;p3"/>
          <p:cNvSpPr/>
          <p:nvPr/>
        </p:nvSpPr>
        <p:spPr>
          <a:xfrm>
            <a:off x="319800" y="2834649"/>
            <a:ext cx="2843700" cy="4254900"/>
          </a:xfrm>
          <a:prstGeom prst="rect">
            <a:avLst/>
          </a:prstGeom>
          <a:solidFill>
            <a:srgbClr val="FFFFFF"/>
          </a:solidFill>
          <a:ln cap="flat" cmpd="sng" w="19050">
            <a:solidFill>
              <a:srgbClr val="F266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solidFill>
                  <a:schemeClr val="dk1"/>
                </a:solidFill>
                <a:latin typeface="Rubik Light"/>
                <a:ea typeface="Rubik Light"/>
                <a:cs typeface="Rubik Light"/>
                <a:sym typeface="Rubik Light"/>
              </a:rPr>
              <a:t>Follow each step to complete this lesson.</a:t>
            </a:r>
            <a:endParaRPr sz="2000">
              <a:solidFill>
                <a:schemeClr val="dk1"/>
              </a:solidFill>
              <a:latin typeface="Rubik Light"/>
              <a:ea typeface="Rubik Light"/>
              <a:cs typeface="Rubik Light"/>
              <a:sym typeface="Rubik Light"/>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1. </a:t>
            </a:r>
            <a:r>
              <a:rPr lang="en" sz="1900">
                <a:solidFill>
                  <a:schemeClr val="dk1"/>
                </a:solidFill>
                <a:latin typeface="Rubik"/>
                <a:ea typeface="Rubik"/>
                <a:cs typeface="Rubik"/>
                <a:sym typeface="Rubik"/>
              </a:rPr>
              <a:t>Think and Connect</a:t>
            </a:r>
            <a:endParaRPr sz="19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2. </a:t>
            </a:r>
            <a:r>
              <a:rPr lang="en" sz="1900">
                <a:solidFill>
                  <a:schemeClr val="dk1"/>
                </a:solidFill>
                <a:latin typeface="Rubik"/>
                <a:ea typeface="Rubik"/>
                <a:cs typeface="Rubik"/>
                <a:sym typeface="Rubik"/>
              </a:rPr>
              <a:t>Read and Reflect</a:t>
            </a:r>
            <a:endParaRPr sz="19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3. </a:t>
            </a:r>
            <a:r>
              <a:rPr lang="en" sz="1900">
                <a:solidFill>
                  <a:schemeClr val="dk1"/>
                </a:solidFill>
                <a:latin typeface="Rubik"/>
                <a:ea typeface="Rubik"/>
                <a:cs typeface="Rubik"/>
                <a:sym typeface="Rubik"/>
              </a:rPr>
              <a:t>Analyze the Graphs &amp; Charts</a:t>
            </a:r>
            <a:endParaRPr sz="19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900">
                <a:solidFill>
                  <a:srgbClr val="F26649"/>
                </a:solidFill>
                <a:latin typeface="Rubik"/>
                <a:ea typeface="Rubik"/>
                <a:cs typeface="Rubik"/>
                <a:sym typeface="Rubik"/>
              </a:rPr>
              <a:t>4. </a:t>
            </a:r>
            <a:r>
              <a:rPr lang="en" sz="1900">
                <a:solidFill>
                  <a:schemeClr val="dk1"/>
                </a:solidFill>
                <a:latin typeface="Rubik"/>
                <a:ea typeface="Rubik"/>
                <a:cs typeface="Rubik"/>
                <a:sym typeface="Rubik"/>
              </a:rPr>
              <a:t>Your Turn</a:t>
            </a:r>
            <a:r>
              <a:rPr b="1" lang="en" sz="1900">
                <a:solidFill>
                  <a:schemeClr val="dk1"/>
                </a:solidFill>
                <a:latin typeface="Lato"/>
                <a:ea typeface="Lato"/>
                <a:cs typeface="Lato"/>
                <a:sym typeface="Lato"/>
              </a:rPr>
              <a:t> </a:t>
            </a:r>
            <a:endParaRPr b="1" sz="1900">
              <a:solidFill>
                <a:schemeClr val="dk1"/>
              </a:solidFill>
              <a:latin typeface="Lato"/>
              <a:ea typeface="Lato"/>
              <a:cs typeface="Lato"/>
              <a:sym typeface="Lato"/>
            </a:endParaRPr>
          </a:p>
          <a:p>
            <a:pPr indent="0" lvl="0" marL="0" rtl="0" algn="l">
              <a:spcBef>
                <a:spcPts val="1200"/>
              </a:spcBef>
              <a:spcAft>
                <a:spcPts val="0"/>
              </a:spcAft>
              <a:buNone/>
            </a:pPr>
            <a:r>
              <a:rPr b="1" lang="en" sz="1900">
                <a:solidFill>
                  <a:srgbClr val="F26649"/>
                </a:solidFill>
                <a:latin typeface="Rubik"/>
                <a:ea typeface="Rubik"/>
                <a:cs typeface="Rubik"/>
                <a:sym typeface="Rubik"/>
              </a:rPr>
              <a:t>5. </a:t>
            </a:r>
            <a:r>
              <a:rPr lang="en" sz="1900">
                <a:solidFill>
                  <a:schemeClr val="dk1"/>
                </a:solidFill>
                <a:latin typeface="Rubik"/>
                <a:ea typeface="Rubik"/>
                <a:cs typeface="Rubik"/>
                <a:sym typeface="Rubik"/>
              </a:rPr>
              <a:t>Continue Your Learning</a:t>
            </a:r>
            <a:endParaRPr sz="1900">
              <a:solidFill>
                <a:schemeClr val="dk1"/>
              </a:solidFill>
              <a:latin typeface="Rubik"/>
              <a:ea typeface="Rubik"/>
              <a:cs typeface="Rubik"/>
              <a:sym typeface="Rubik"/>
            </a:endParaRPr>
          </a:p>
          <a:p>
            <a:pPr indent="0" lvl="0" marL="0" rtl="0" algn="l">
              <a:spcBef>
                <a:spcPts val="1200"/>
              </a:spcBef>
              <a:spcAft>
                <a:spcPts val="1200"/>
              </a:spcAft>
              <a:buClr>
                <a:schemeClr val="dk1"/>
              </a:buClr>
              <a:buSzPts val="1100"/>
              <a:buFont typeface="Arial"/>
              <a:buNone/>
            </a:pPr>
            <a:r>
              <a:rPr b="1" lang="en" sz="1900">
                <a:solidFill>
                  <a:srgbClr val="F26649"/>
                </a:solidFill>
                <a:latin typeface="Rubik"/>
                <a:ea typeface="Rubik"/>
                <a:cs typeface="Rubik"/>
                <a:sym typeface="Rubik"/>
              </a:rPr>
              <a:t>6. </a:t>
            </a:r>
            <a:r>
              <a:rPr lang="en" sz="1900">
                <a:solidFill>
                  <a:schemeClr val="dk1"/>
                </a:solidFill>
                <a:latin typeface="Rubik"/>
                <a:ea typeface="Rubik"/>
                <a:cs typeface="Rubik"/>
                <a:sym typeface="Rubik"/>
              </a:rPr>
              <a:t>Share and Show</a:t>
            </a:r>
            <a:endParaRPr sz="1900">
              <a:solidFill>
                <a:schemeClr val="dk1"/>
              </a:solidFill>
              <a:latin typeface="Rubik"/>
              <a:ea typeface="Rubik"/>
              <a:cs typeface="Rubik"/>
              <a:sym typeface="Rubik"/>
            </a:endParaRPr>
          </a:p>
        </p:txBody>
      </p:sp>
      <p:sp>
        <p:nvSpPr>
          <p:cNvPr id="19" name="Google Shape;19;p3"/>
          <p:cNvSpPr txBox="1"/>
          <p:nvPr/>
        </p:nvSpPr>
        <p:spPr>
          <a:xfrm>
            <a:off x="4279645" y="274346"/>
            <a:ext cx="1029600" cy="4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Rubik Light"/>
                <a:ea typeface="Rubik Light"/>
                <a:cs typeface="Rubik Light"/>
                <a:sym typeface="Rubik Light"/>
              </a:rPr>
              <a:t>Name:</a:t>
            </a:r>
            <a:endParaRPr sz="1800">
              <a:solidFill>
                <a:schemeClr val="lt1"/>
              </a:solidFill>
              <a:latin typeface="Rubik Light"/>
              <a:ea typeface="Rubik Light"/>
              <a:cs typeface="Rubik Light"/>
              <a:sym typeface="Rubik Light"/>
            </a:endParaRPr>
          </a:p>
        </p:txBody>
      </p:sp>
      <p:sp>
        <p:nvSpPr>
          <p:cNvPr id="20" name="Google Shape;20;p3"/>
          <p:cNvSpPr/>
          <p:nvPr/>
        </p:nvSpPr>
        <p:spPr>
          <a:xfrm>
            <a:off x="0" y="994975"/>
            <a:ext cx="10058400" cy="815400"/>
          </a:xfrm>
          <a:prstGeom prst="rect">
            <a:avLst/>
          </a:prstGeom>
          <a:solidFill>
            <a:srgbClr val="F26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nvSpPr>
        <p:spPr>
          <a:xfrm>
            <a:off x="228600" y="1097280"/>
            <a:ext cx="9829800" cy="548700"/>
          </a:xfrm>
          <a:prstGeom prst="rect">
            <a:avLst/>
          </a:prstGeom>
          <a:solidFill>
            <a:srgbClr val="F26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Ubuntu Medium"/>
                <a:ea typeface="Ubuntu Medium"/>
                <a:cs typeface="Ubuntu Medium"/>
                <a:sym typeface="Ubuntu Medium"/>
              </a:rPr>
              <a:t>Learning Journey: </a:t>
            </a:r>
            <a:r>
              <a:rPr lang="en" sz="4200">
                <a:solidFill>
                  <a:srgbClr val="FFFFFF"/>
                </a:solidFill>
                <a:latin typeface="Ubuntu Medium"/>
                <a:ea typeface="Ubuntu Medium"/>
                <a:cs typeface="Ubuntu Medium"/>
                <a:sym typeface="Ubuntu Medium"/>
              </a:rPr>
              <a:t>Raising the Minimum Wage</a:t>
            </a:r>
            <a:endParaRPr sz="4200">
              <a:solidFill>
                <a:srgbClr val="FFFFFF"/>
              </a:solidFill>
              <a:latin typeface="Ubuntu Medium"/>
              <a:ea typeface="Ubuntu Medium"/>
              <a:cs typeface="Ubuntu Medium"/>
              <a:sym typeface="Ubuntu Medium"/>
            </a:endParaRPr>
          </a:p>
        </p:txBody>
      </p:sp>
      <p:sp>
        <p:nvSpPr>
          <p:cNvPr id="22" name="Google Shape;22;p3"/>
          <p:cNvSpPr txBox="1"/>
          <p:nvPr/>
        </p:nvSpPr>
        <p:spPr>
          <a:xfrm>
            <a:off x="228600" y="1828800"/>
            <a:ext cx="9646800" cy="822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rgbClr val="F26649"/>
                </a:solidFill>
                <a:latin typeface="Ubuntu Medium"/>
                <a:ea typeface="Ubuntu Medium"/>
                <a:cs typeface="Ubuntu Medium"/>
                <a:sym typeface="Ubuntu Medium"/>
              </a:rPr>
              <a:t>Objective: </a:t>
            </a:r>
            <a:r>
              <a:rPr lang="en" sz="2200">
                <a:solidFill>
                  <a:schemeClr val="dk1"/>
                </a:solidFill>
                <a:latin typeface="Rubik"/>
                <a:ea typeface="Rubik"/>
                <a:cs typeface="Rubik"/>
                <a:sym typeface="Rubik"/>
              </a:rPr>
              <a:t>Analyze graphs and charts to answer questions about the minimum wage in the U.S.</a:t>
            </a:r>
            <a:endParaRPr b="1" sz="2200" u="sng">
              <a:solidFill>
                <a:srgbClr val="0054A6"/>
              </a:solidFill>
              <a:latin typeface="Rubik"/>
              <a:ea typeface="Rubik"/>
              <a:cs typeface="Rubik"/>
              <a:sym typeface="Rubik"/>
            </a:endParaRPr>
          </a:p>
        </p:txBody>
      </p:sp>
      <p:pic>
        <p:nvPicPr>
          <p:cNvPr id="23" name="Google Shape;23;p3"/>
          <p:cNvPicPr preferRelativeResize="0"/>
          <p:nvPr/>
        </p:nvPicPr>
        <p:blipFill>
          <a:blip r:embed="rId2">
            <a:alphaModFix/>
          </a:blip>
          <a:stretch>
            <a:fillRect/>
          </a:stretch>
        </p:blipFill>
        <p:spPr>
          <a:xfrm>
            <a:off x="3315900" y="2834640"/>
            <a:ext cx="6400799" cy="4251961"/>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1">
  <p:cSld name="CUSTOM_1_1_2_1_1_1">
    <p:spTree>
      <p:nvGrpSpPr>
        <p:cNvPr id="24" name="Shape 24"/>
        <p:cNvGrpSpPr/>
        <p:nvPr/>
      </p:nvGrpSpPr>
      <p:grpSpPr>
        <a:xfrm>
          <a:off x="0" y="0"/>
          <a:ext cx="0" cy="0"/>
          <a:chOff x="0" y="0"/>
          <a:chExt cx="0" cy="0"/>
        </a:xfrm>
      </p:grpSpPr>
      <p:sp>
        <p:nvSpPr>
          <p:cNvPr id="25" name="Google Shape;25;p4"/>
          <p:cNvSpPr txBox="1"/>
          <p:nvPr/>
        </p:nvSpPr>
        <p:spPr>
          <a:xfrm>
            <a:off x="228600" y="1874520"/>
            <a:ext cx="4500300" cy="1009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1.</a:t>
            </a:r>
            <a:r>
              <a:rPr lang="en" sz="2200">
                <a:solidFill>
                  <a:schemeClr val="dk1"/>
                </a:solidFill>
                <a:latin typeface="Rubik"/>
                <a:ea typeface="Rubik"/>
                <a:cs typeface="Rubik"/>
                <a:sym typeface="Rubik"/>
              </a:rPr>
              <a:t> </a:t>
            </a:r>
            <a:r>
              <a:rPr lang="en" sz="2200">
                <a:solidFill>
                  <a:schemeClr val="dk1"/>
                </a:solidFill>
                <a:latin typeface="Rubik"/>
                <a:ea typeface="Rubik"/>
                <a:cs typeface="Rubik"/>
                <a:sym typeface="Rubik"/>
              </a:rPr>
              <a:t>What is minimum wage?</a:t>
            </a:r>
            <a:endParaRPr sz="2200">
              <a:solidFill>
                <a:schemeClr val="dk1"/>
              </a:solidFill>
              <a:latin typeface="Rubik"/>
              <a:ea typeface="Rubik"/>
              <a:cs typeface="Rubik"/>
              <a:sym typeface="Rubik"/>
            </a:endParaRPr>
          </a:p>
        </p:txBody>
      </p:sp>
      <p:sp>
        <p:nvSpPr>
          <p:cNvPr id="26" name="Google Shape;26;p4"/>
          <p:cNvSpPr txBox="1"/>
          <p:nvPr>
            <p:ph idx="1" type="body"/>
          </p:nvPr>
        </p:nvSpPr>
        <p:spPr>
          <a:xfrm>
            <a:off x="5228750" y="2766450"/>
            <a:ext cx="4526400" cy="46860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27" name="Google Shape;27;p4"/>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1.</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Think and Connect</a:t>
            </a:r>
            <a:endParaRPr sz="5400">
              <a:solidFill>
                <a:srgbClr val="FFFFFF"/>
              </a:solidFill>
              <a:latin typeface="Ubuntu Medium"/>
              <a:ea typeface="Ubuntu Medium"/>
              <a:cs typeface="Ubuntu Medium"/>
              <a:sym typeface="Ubuntu Medium"/>
            </a:endParaRPr>
          </a:p>
        </p:txBody>
      </p:sp>
      <p:sp>
        <p:nvSpPr>
          <p:cNvPr id="28" name="Google Shape;28;p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cxnSp>
        <p:nvCxnSpPr>
          <p:cNvPr id="29" name="Google Shape;29;p4"/>
          <p:cNvCxnSpPr/>
          <p:nvPr/>
        </p:nvCxnSpPr>
        <p:spPr>
          <a:xfrm>
            <a:off x="5029150" y="1801000"/>
            <a:ext cx="0" cy="5651400"/>
          </a:xfrm>
          <a:prstGeom prst="straightConnector1">
            <a:avLst/>
          </a:prstGeom>
          <a:noFill/>
          <a:ln cap="flat" cmpd="sng" w="38100">
            <a:solidFill>
              <a:srgbClr val="F26649"/>
            </a:solidFill>
            <a:prstDash val="solid"/>
            <a:round/>
            <a:headEnd len="med" w="med" type="none"/>
            <a:tailEnd len="med" w="med" type="none"/>
          </a:ln>
        </p:spPr>
      </p:cxnSp>
      <p:sp>
        <p:nvSpPr>
          <p:cNvPr id="30" name="Google Shape;30;p4"/>
          <p:cNvSpPr txBox="1"/>
          <p:nvPr/>
        </p:nvSpPr>
        <p:spPr>
          <a:xfrm>
            <a:off x="5170000" y="1874520"/>
            <a:ext cx="4532700" cy="8850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2</a:t>
            </a:r>
            <a:r>
              <a:rPr b="1" lang="en" sz="2200">
                <a:solidFill>
                  <a:schemeClr val="dk1"/>
                </a:solidFill>
                <a:latin typeface="Rubik"/>
                <a:ea typeface="Rubik"/>
                <a:cs typeface="Rubik"/>
                <a:sym typeface="Rubik"/>
              </a:rPr>
              <a:t>.</a:t>
            </a:r>
            <a:r>
              <a:rPr lang="en" sz="2200">
                <a:solidFill>
                  <a:schemeClr val="dk1"/>
                </a:solidFill>
                <a:latin typeface="Rubik"/>
                <a:ea typeface="Rubik"/>
                <a:cs typeface="Rubik"/>
                <a:sym typeface="Rubik"/>
              </a:rPr>
              <a:t> What are some jobs that you think pay minimum wage? Why?</a:t>
            </a:r>
            <a:endParaRPr sz="2200">
              <a:solidFill>
                <a:schemeClr val="dk1"/>
              </a:solidFill>
              <a:latin typeface="Rubik"/>
              <a:ea typeface="Rubik"/>
              <a:cs typeface="Rubik"/>
              <a:sym typeface="Rubik"/>
            </a:endParaRPr>
          </a:p>
        </p:txBody>
      </p:sp>
      <p:sp>
        <p:nvSpPr>
          <p:cNvPr id="31" name="Google Shape;31;p4"/>
          <p:cNvSpPr txBox="1"/>
          <p:nvPr>
            <p:ph idx="2" type="body"/>
          </p:nvPr>
        </p:nvSpPr>
        <p:spPr>
          <a:xfrm>
            <a:off x="320040" y="2429800"/>
            <a:ext cx="4526400" cy="50226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p:cSld name="CUSTOM_1_1_2_1_1_1_1">
    <p:spTree>
      <p:nvGrpSpPr>
        <p:cNvPr id="32" name="Shape 32"/>
        <p:cNvGrpSpPr/>
        <p:nvPr/>
      </p:nvGrpSpPr>
      <p:grpSpPr>
        <a:xfrm>
          <a:off x="0" y="0"/>
          <a:ext cx="0" cy="0"/>
          <a:chOff x="0" y="0"/>
          <a:chExt cx="0" cy="0"/>
        </a:xfrm>
      </p:grpSpPr>
      <p:sp>
        <p:nvSpPr>
          <p:cNvPr id="33" name="Google Shape;33;p5"/>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2. </a:t>
            </a:r>
            <a:r>
              <a:rPr lang="en" sz="4400">
                <a:solidFill>
                  <a:srgbClr val="FFFFFF"/>
                </a:solidFill>
                <a:latin typeface="Ubuntu Medium"/>
                <a:ea typeface="Ubuntu Medium"/>
                <a:cs typeface="Ubuntu Medium"/>
                <a:sym typeface="Ubuntu Medium"/>
              </a:rPr>
              <a:t>Read and Reflect</a:t>
            </a:r>
            <a:endParaRPr sz="5400">
              <a:solidFill>
                <a:srgbClr val="FFFFFF"/>
              </a:solidFill>
              <a:latin typeface="Ubuntu Medium"/>
              <a:ea typeface="Ubuntu Medium"/>
              <a:cs typeface="Ubuntu Medium"/>
              <a:sym typeface="Ubuntu Medium"/>
            </a:endParaRPr>
          </a:p>
        </p:txBody>
      </p:sp>
      <p:sp>
        <p:nvSpPr>
          <p:cNvPr id="34" name="Google Shape;34;p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35" name="Google Shape;35;p5"/>
          <p:cNvSpPr/>
          <p:nvPr/>
        </p:nvSpPr>
        <p:spPr>
          <a:xfrm>
            <a:off x="2766000" y="1965960"/>
            <a:ext cx="45264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Ubuntu"/>
                <a:ea typeface="Ubuntu"/>
                <a:cs typeface="Ubuntu"/>
                <a:sym typeface="Ubuntu"/>
              </a:rPr>
              <a:t>READ OR LISTEN TO THE ARTICLE</a:t>
            </a:r>
            <a:endParaRPr b="1" sz="2000">
              <a:latin typeface="Ubuntu"/>
              <a:ea typeface="Ubuntu"/>
              <a:cs typeface="Ubuntu"/>
              <a:sym typeface="Ubuntu"/>
            </a:endParaRPr>
          </a:p>
        </p:txBody>
      </p:sp>
      <p:sp>
        <p:nvSpPr>
          <p:cNvPr id="36" name="Google Shape;36;p5"/>
          <p:cNvSpPr txBox="1"/>
          <p:nvPr/>
        </p:nvSpPr>
        <p:spPr>
          <a:xfrm>
            <a:off x="190150" y="2676950"/>
            <a:ext cx="4596600" cy="1489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1A.</a:t>
            </a:r>
            <a:r>
              <a:rPr lang="en" sz="2200">
                <a:solidFill>
                  <a:schemeClr val="dk1"/>
                </a:solidFill>
                <a:latin typeface="Rubik"/>
                <a:ea typeface="Rubik"/>
                <a:cs typeface="Rubik"/>
                <a:sym typeface="Rubik"/>
              </a:rPr>
              <a:t> What is the minimum wage in the state you live in? </a:t>
            </a:r>
            <a:endParaRPr sz="2200">
              <a:solidFill>
                <a:schemeClr val="dk1"/>
              </a:solidFill>
              <a:latin typeface="Rubik"/>
              <a:ea typeface="Rubik"/>
              <a:cs typeface="Rubik"/>
              <a:sym typeface="Rubik"/>
            </a:endParaRPr>
          </a:p>
        </p:txBody>
      </p:sp>
      <p:sp>
        <p:nvSpPr>
          <p:cNvPr id="37" name="Google Shape;37;p5"/>
          <p:cNvSpPr txBox="1"/>
          <p:nvPr>
            <p:ph idx="1" type="body"/>
          </p:nvPr>
        </p:nvSpPr>
        <p:spPr>
          <a:xfrm>
            <a:off x="5194550" y="3908150"/>
            <a:ext cx="4503600" cy="35040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cxnSp>
        <p:nvCxnSpPr>
          <p:cNvPr id="38" name="Google Shape;38;p5"/>
          <p:cNvCxnSpPr/>
          <p:nvPr/>
        </p:nvCxnSpPr>
        <p:spPr>
          <a:xfrm>
            <a:off x="4990670" y="2608525"/>
            <a:ext cx="0" cy="4803600"/>
          </a:xfrm>
          <a:prstGeom prst="straightConnector1">
            <a:avLst/>
          </a:prstGeom>
          <a:noFill/>
          <a:ln cap="flat" cmpd="sng" w="38100">
            <a:solidFill>
              <a:srgbClr val="F26649"/>
            </a:solidFill>
            <a:prstDash val="solid"/>
            <a:round/>
            <a:headEnd len="med" w="med" type="none"/>
            <a:tailEnd len="med" w="med" type="none"/>
          </a:ln>
        </p:spPr>
      </p:cxnSp>
      <p:sp>
        <p:nvSpPr>
          <p:cNvPr id="39" name="Google Shape;39;p5"/>
          <p:cNvSpPr txBox="1"/>
          <p:nvPr/>
        </p:nvSpPr>
        <p:spPr>
          <a:xfrm>
            <a:off x="5134525" y="2676950"/>
            <a:ext cx="4629600" cy="880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dk1"/>
                </a:solidFill>
                <a:latin typeface="Rubik"/>
                <a:ea typeface="Rubik"/>
                <a:cs typeface="Rubik"/>
                <a:sym typeface="Rubik"/>
              </a:rPr>
              <a:t>1B</a:t>
            </a:r>
            <a:r>
              <a:rPr b="1" lang="en" sz="2200">
                <a:solidFill>
                  <a:schemeClr val="dk1"/>
                </a:solidFill>
                <a:latin typeface="Rubik"/>
                <a:ea typeface="Rubik"/>
                <a:cs typeface="Rubik"/>
                <a:sym typeface="Rubik"/>
              </a:rPr>
              <a:t>.</a:t>
            </a:r>
            <a:r>
              <a:rPr lang="en" sz="2200">
                <a:solidFill>
                  <a:schemeClr val="dk1"/>
                </a:solidFill>
                <a:latin typeface="Rubik"/>
                <a:ea typeface="Rubik"/>
                <a:cs typeface="Rubik"/>
                <a:sym typeface="Rubik"/>
              </a:rPr>
              <a:t> </a:t>
            </a:r>
            <a:r>
              <a:rPr lang="en" sz="2200">
                <a:solidFill>
                  <a:schemeClr val="dk1"/>
                </a:solidFill>
                <a:latin typeface="Rubik"/>
                <a:ea typeface="Rubik"/>
                <a:cs typeface="Rubik"/>
                <a:sym typeface="Rubik"/>
              </a:rPr>
              <a:t>Is it higher than, lower than, or the same as the federal minimum wage? </a:t>
            </a:r>
            <a:endParaRPr sz="2200">
              <a:solidFill>
                <a:schemeClr val="dk1"/>
              </a:solidFill>
              <a:latin typeface="Rubik"/>
              <a:ea typeface="Rubik"/>
              <a:cs typeface="Rubik"/>
              <a:sym typeface="Rubik"/>
            </a:endParaRPr>
          </a:p>
        </p:txBody>
      </p:sp>
      <p:sp>
        <p:nvSpPr>
          <p:cNvPr id="40" name="Google Shape;40;p5"/>
          <p:cNvSpPr txBox="1"/>
          <p:nvPr>
            <p:ph idx="2" type="body"/>
          </p:nvPr>
        </p:nvSpPr>
        <p:spPr>
          <a:xfrm>
            <a:off x="283300" y="3557250"/>
            <a:ext cx="4503600" cy="38550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3 1 1">
  <p:cSld name="CUSTOM_1_1_2_1_2_1">
    <p:spTree>
      <p:nvGrpSpPr>
        <p:cNvPr id="41" name="Shape 41"/>
        <p:cNvGrpSpPr/>
        <p:nvPr/>
      </p:nvGrpSpPr>
      <p:grpSpPr>
        <a:xfrm>
          <a:off x="0" y="0"/>
          <a:ext cx="0" cy="0"/>
          <a:chOff x="0" y="0"/>
          <a:chExt cx="0" cy="0"/>
        </a:xfrm>
      </p:grpSpPr>
      <p:sp>
        <p:nvSpPr>
          <p:cNvPr id="42" name="Google Shape;42;p6"/>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3</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Analyze the Graphs</a:t>
            </a:r>
            <a:endParaRPr sz="5400">
              <a:solidFill>
                <a:srgbClr val="FFFFFF"/>
              </a:solidFill>
              <a:latin typeface="Ubuntu Medium"/>
              <a:ea typeface="Ubuntu Medium"/>
              <a:cs typeface="Ubuntu Medium"/>
              <a:sym typeface="Ubuntu Medium"/>
            </a:endParaRPr>
          </a:p>
        </p:txBody>
      </p:sp>
      <p:sp>
        <p:nvSpPr>
          <p:cNvPr id="43" name="Google Shape;43;p6"/>
          <p:cNvSpPr/>
          <p:nvPr/>
        </p:nvSpPr>
        <p:spPr>
          <a:xfrm>
            <a:off x="2766000" y="2803985"/>
            <a:ext cx="45264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Ubuntu"/>
                <a:ea typeface="Ubuntu"/>
                <a:cs typeface="Ubuntu"/>
                <a:sym typeface="Ubuntu"/>
              </a:rPr>
              <a:t>VIEW THE </a:t>
            </a:r>
            <a:r>
              <a:rPr b="1" lang="en" sz="2000">
                <a:latin typeface="Ubuntu"/>
                <a:ea typeface="Ubuntu"/>
                <a:cs typeface="Ubuntu"/>
                <a:sym typeface="Ubuntu"/>
              </a:rPr>
              <a:t>GRAPHS</a:t>
            </a:r>
            <a:endParaRPr b="1" sz="2000">
              <a:latin typeface="Ubuntu"/>
              <a:ea typeface="Ubuntu"/>
              <a:cs typeface="Ubuntu"/>
              <a:sym typeface="Ubuntu"/>
            </a:endParaRPr>
          </a:p>
        </p:txBody>
      </p:sp>
      <p:sp>
        <p:nvSpPr>
          <p:cNvPr id="44" name="Google Shape;44;p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45" name="Google Shape;45;p6"/>
          <p:cNvSpPr txBox="1"/>
          <p:nvPr/>
        </p:nvSpPr>
        <p:spPr>
          <a:xfrm>
            <a:off x="228600" y="3907474"/>
            <a:ext cx="4800600" cy="5043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200">
              <a:solidFill>
                <a:schemeClr val="dk1"/>
              </a:solidFill>
              <a:latin typeface="Rubik"/>
              <a:ea typeface="Rubik"/>
              <a:cs typeface="Rubik"/>
              <a:sym typeface="Rubik"/>
            </a:endParaRPr>
          </a:p>
        </p:txBody>
      </p:sp>
      <p:sp>
        <p:nvSpPr>
          <p:cNvPr id="46" name="Google Shape;46;p6"/>
          <p:cNvSpPr txBox="1"/>
          <p:nvPr>
            <p:ph idx="1" type="body"/>
          </p:nvPr>
        </p:nvSpPr>
        <p:spPr>
          <a:xfrm>
            <a:off x="292825" y="3612650"/>
            <a:ext cx="9382500" cy="3579900"/>
          </a:xfrm>
          <a:prstGeom prst="rect">
            <a:avLst/>
          </a:prstGeom>
          <a:solidFill>
            <a:srgbClr val="D8D8D8"/>
          </a:solidFill>
          <a:ln cap="flat" cmpd="sng" w="9525">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7" name="Google Shape;47;p6"/>
          <p:cNvSpPr txBox="1"/>
          <p:nvPr/>
        </p:nvSpPr>
        <p:spPr>
          <a:xfrm>
            <a:off x="229225" y="1925075"/>
            <a:ext cx="9509700" cy="855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Rubik"/>
                <a:ea typeface="Rubik"/>
                <a:cs typeface="Rubik"/>
                <a:sym typeface="Rubik"/>
              </a:rPr>
              <a:t>Analyze the graphs and charts in the article. Which one did you find the most interesting and why?</a:t>
            </a:r>
            <a:endParaRPr sz="2100">
              <a:solidFill>
                <a:schemeClr val="dk1"/>
              </a:solidFill>
              <a:latin typeface="Rubik"/>
              <a:ea typeface="Rubik"/>
              <a:cs typeface="Rubik"/>
              <a:sym typeface="Rubi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6 1">
  <p:cSld name="CUSTOM_1_1_2_1_2_2">
    <p:spTree>
      <p:nvGrpSpPr>
        <p:cNvPr id="48" name="Shape 48"/>
        <p:cNvGrpSpPr/>
        <p:nvPr/>
      </p:nvGrpSpPr>
      <p:grpSpPr>
        <a:xfrm>
          <a:off x="0" y="0"/>
          <a:ext cx="0" cy="0"/>
          <a:chOff x="0" y="0"/>
          <a:chExt cx="0" cy="0"/>
        </a:xfrm>
      </p:grpSpPr>
      <p:sp>
        <p:nvSpPr>
          <p:cNvPr id="49" name="Google Shape;49;p7"/>
          <p:cNvSpPr/>
          <p:nvPr/>
        </p:nvSpPr>
        <p:spPr>
          <a:xfrm>
            <a:off x="320050" y="1514100"/>
            <a:ext cx="9418200" cy="5892600"/>
          </a:xfrm>
          <a:prstGeom prst="rect">
            <a:avLst/>
          </a:prstGeom>
          <a:noFill/>
          <a:ln cap="flat" cmpd="sng" w="38100">
            <a:solidFill>
              <a:srgbClr val="F2664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200">
              <a:solidFill>
                <a:schemeClr val="dk1"/>
              </a:solidFill>
              <a:latin typeface="Lato"/>
              <a:ea typeface="Lato"/>
              <a:cs typeface="Lato"/>
              <a:sym typeface="Lato"/>
            </a:endParaRPr>
          </a:p>
          <a:p>
            <a:pPr indent="0" lvl="0" marL="0" rtl="0" algn="l">
              <a:spcBef>
                <a:spcPts val="0"/>
              </a:spcBef>
              <a:spcAft>
                <a:spcPts val="0"/>
              </a:spcAft>
              <a:buNone/>
            </a:pPr>
            <a:r>
              <a:t/>
            </a:r>
            <a:endParaRPr/>
          </a:p>
        </p:txBody>
      </p:sp>
      <p:sp>
        <p:nvSpPr>
          <p:cNvPr id="50" name="Google Shape;50;p7"/>
          <p:cNvSpPr txBox="1"/>
          <p:nvPr/>
        </p:nvSpPr>
        <p:spPr>
          <a:xfrm>
            <a:off x="502925" y="1937939"/>
            <a:ext cx="9144000" cy="5256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Rubik Light"/>
                <a:ea typeface="Rubik Light"/>
                <a:cs typeface="Rubik Light"/>
                <a:sym typeface="Rubik Light"/>
              </a:rPr>
              <a:t>Use the information from the </a:t>
            </a:r>
            <a:r>
              <a:rPr b="1" lang="en" sz="2200" u="sng">
                <a:solidFill>
                  <a:srgbClr val="027DB1"/>
                </a:solidFill>
                <a:latin typeface="Rubik"/>
                <a:ea typeface="Rubik"/>
                <a:cs typeface="Rubik"/>
                <a:sym typeface="Rubik"/>
              </a:rPr>
              <a:t>charts and graphs</a:t>
            </a:r>
            <a:r>
              <a:rPr lang="en" sz="2200">
                <a:solidFill>
                  <a:schemeClr val="dk1"/>
                </a:solidFill>
                <a:latin typeface="Rubik Light"/>
                <a:ea typeface="Rubik Light"/>
                <a:cs typeface="Rubik Light"/>
                <a:sym typeface="Rubik Light"/>
              </a:rPr>
              <a:t> to answer the “Your Turn” questions. </a:t>
            </a:r>
            <a:endParaRPr sz="2200">
              <a:solidFill>
                <a:schemeClr val="dk1"/>
              </a:solidFill>
              <a:latin typeface="Rubik Light"/>
              <a:ea typeface="Rubik Light"/>
              <a:cs typeface="Rubik Light"/>
              <a:sym typeface="Rubik Light"/>
            </a:endParaRPr>
          </a:p>
          <a:p>
            <a:pPr indent="0" lvl="0" marL="0" rtl="0" algn="l">
              <a:spcBef>
                <a:spcPts val="0"/>
              </a:spcBef>
              <a:spcAft>
                <a:spcPts val="0"/>
              </a:spcAft>
              <a:buNone/>
            </a:pPr>
            <a:r>
              <a:t/>
            </a:r>
            <a:endParaRPr sz="2200">
              <a:solidFill>
                <a:schemeClr val="dk1"/>
              </a:solidFill>
              <a:latin typeface="Rubik Light"/>
              <a:ea typeface="Rubik Light"/>
              <a:cs typeface="Rubik Light"/>
              <a:sym typeface="Rubik Light"/>
            </a:endParaRPr>
          </a:p>
          <a:p>
            <a:pPr indent="0" lvl="0" marL="0" rtl="0" algn="l">
              <a:spcBef>
                <a:spcPts val="0"/>
              </a:spcBef>
              <a:spcAft>
                <a:spcPts val="0"/>
              </a:spcAft>
              <a:buNone/>
            </a:pPr>
            <a:r>
              <a:rPr lang="en" sz="2200">
                <a:solidFill>
                  <a:schemeClr val="dk1"/>
                </a:solidFill>
                <a:latin typeface="Rubik Light"/>
                <a:ea typeface="Rubik Light"/>
                <a:cs typeface="Rubik Light"/>
                <a:sym typeface="Rubik Light"/>
              </a:rPr>
              <a:t>Submit your answers on the answer sheet provided by your teacher. Your teacher may also assign you an additional skills sheet for more practice.   </a:t>
            </a:r>
            <a:endParaRPr sz="22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SzPts val="1100"/>
              <a:buFont typeface="Arial"/>
              <a:buNone/>
            </a:pPr>
            <a:r>
              <a:t/>
            </a:r>
            <a:endParaRPr sz="22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SzPts val="1100"/>
              <a:buFont typeface="Arial"/>
              <a:buNone/>
            </a:pPr>
            <a:r>
              <a:rPr lang="en" sz="2200">
                <a:solidFill>
                  <a:schemeClr val="dk1"/>
                </a:solidFill>
                <a:latin typeface="Rubik Light"/>
                <a:ea typeface="Rubik Light"/>
                <a:cs typeface="Rubik Light"/>
                <a:sym typeface="Rubik Light"/>
              </a:rPr>
              <a:t>Ask your teacher for your answer sheet!</a:t>
            </a:r>
            <a:endParaRPr sz="2200">
              <a:solidFill>
                <a:schemeClr val="dk1"/>
              </a:solidFill>
              <a:latin typeface="Rubik Light"/>
              <a:ea typeface="Rubik Light"/>
              <a:cs typeface="Rubik Light"/>
              <a:sym typeface="Rubik Light"/>
            </a:endParaRPr>
          </a:p>
          <a:p>
            <a:pPr indent="0" lvl="0" marL="0" rtl="0" algn="l">
              <a:spcBef>
                <a:spcPts val="0"/>
              </a:spcBef>
              <a:spcAft>
                <a:spcPts val="0"/>
              </a:spcAft>
              <a:buClr>
                <a:schemeClr val="dk1"/>
              </a:buClr>
              <a:buSzPts val="1100"/>
              <a:buFont typeface="Arial"/>
              <a:buNone/>
            </a:pPr>
            <a:r>
              <a:t/>
            </a:r>
            <a:endParaRPr sz="2200">
              <a:solidFill>
                <a:schemeClr val="dk1"/>
              </a:solidFill>
              <a:latin typeface="Rubik Light"/>
              <a:ea typeface="Rubik Light"/>
              <a:cs typeface="Rubik Light"/>
              <a:sym typeface="Rubik Light"/>
            </a:endParaRPr>
          </a:p>
          <a:p>
            <a:pPr indent="0" lvl="0" marL="457200" rtl="0" algn="l">
              <a:spcBef>
                <a:spcPts val="0"/>
              </a:spcBef>
              <a:spcAft>
                <a:spcPts val="0"/>
              </a:spcAft>
              <a:buNone/>
            </a:pPr>
            <a:r>
              <a:t/>
            </a:r>
            <a:endParaRPr sz="2200">
              <a:solidFill>
                <a:schemeClr val="dk1"/>
              </a:solidFill>
              <a:latin typeface="Rubik Light"/>
              <a:ea typeface="Rubik Light"/>
              <a:cs typeface="Rubik Light"/>
              <a:sym typeface="Rubik Light"/>
            </a:endParaRPr>
          </a:p>
          <a:p>
            <a:pPr indent="0" lvl="0" marL="0" rtl="0" algn="l">
              <a:spcBef>
                <a:spcPts val="0"/>
              </a:spcBef>
              <a:spcAft>
                <a:spcPts val="0"/>
              </a:spcAft>
              <a:buNone/>
            </a:pPr>
            <a:r>
              <a:t/>
            </a:r>
            <a:endParaRPr sz="2200">
              <a:solidFill>
                <a:schemeClr val="dk1"/>
              </a:solidFill>
              <a:latin typeface="Rubik Light"/>
              <a:ea typeface="Rubik Light"/>
              <a:cs typeface="Rubik Light"/>
              <a:sym typeface="Rubik Light"/>
            </a:endParaRPr>
          </a:p>
        </p:txBody>
      </p:sp>
      <p:sp>
        <p:nvSpPr>
          <p:cNvPr id="51" name="Google Shape;51;p7"/>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4. </a:t>
            </a:r>
            <a:r>
              <a:rPr lang="en" sz="4400">
                <a:solidFill>
                  <a:srgbClr val="FFFFFF"/>
                </a:solidFill>
                <a:latin typeface="Ubuntu Medium"/>
                <a:ea typeface="Ubuntu Medium"/>
                <a:cs typeface="Ubuntu Medium"/>
                <a:sym typeface="Ubuntu Medium"/>
              </a:rPr>
              <a:t>Your Turn</a:t>
            </a:r>
            <a:endParaRPr sz="5400">
              <a:solidFill>
                <a:srgbClr val="FFFFFF"/>
              </a:solidFill>
              <a:latin typeface="Ubuntu Medium"/>
              <a:ea typeface="Ubuntu Medium"/>
              <a:cs typeface="Ubuntu Medium"/>
              <a:sym typeface="Ubuntu Medium"/>
            </a:endParaRPr>
          </a:p>
        </p:txBody>
      </p:sp>
      <p:sp>
        <p:nvSpPr>
          <p:cNvPr id="52" name="Google Shape;52;p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pic>
        <p:nvPicPr>
          <p:cNvPr id="53" name="Google Shape;53;p7"/>
          <p:cNvPicPr preferRelativeResize="0"/>
          <p:nvPr/>
        </p:nvPicPr>
        <p:blipFill>
          <a:blip r:embed="rId2">
            <a:alphaModFix/>
          </a:blip>
          <a:stretch>
            <a:fillRect/>
          </a:stretch>
        </p:blipFill>
        <p:spPr>
          <a:xfrm>
            <a:off x="6187275" y="5282125"/>
            <a:ext cx="3343275" cy="19240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 photo layout 2">
  <p:cSld name="CUSTOM_1_1_2_1_2_4_1_1_1_2">
    <p:spTree>
      <p:nvGrpSpPr>
        <p:cNvPr id="54" name="Shape 54"/>
        <p:cNvGrpSpPr/>
        <p:nvPr/>
      </p:nvGrpSpPr>
      <p:grpSpPr>
        <a:xfrm>
          <a:off x="0" y="0"/>
          <a:ext cx="0" cy="0"/>
          <a:chOff x="0" y="0"/>
          <a:chExt cx="0" cy="0"/>
        </a:xfrm>
      </p:grpSpPr>
      <p:sp>
        <p:nvSpPr>
          <p:cNvPr id="55" name="Google Shape;55;p8"/>
          <p:cNvSpPr txBox="1"/>
          <p:nvPr/>
        </p:nvSpPr>
        <p:spPr>
          <a:xfrm>
            <a:off x="228600" y="2865000"/>
            <a:ext cx="9509700" cy="3783900"/>
          </a:xfrm>
          <a:prstGeom prst="rect">
            <a:avLst/>
          </a:prstGeom>
          <a:solidFill>
            <a:srgbClr val="FFFFFF"/>
          </a:solid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Rubik"/>
              <a:buChar char="●"/>
            </a:pPr>
            <a:r>
              <a:rPr lang="en" sz="2400">
                <a:solidFill>
                  <a:schemeClr val="dk1"/>
                </a:solidFill>
                <a:latin typeface="Rubik"/>
                <a:ea typeface="Rubik"/>
                <a:cs typeface="Rubik"/>
                <a:sym typeface="Rubik"/>
              </a:rPr>
              <a:t>Look at the </a:t>
            </a:r>
            <a:r>
              <a:rPr b="1" lang="en" sz="2400" u="sng">
                <a:solidFill>
                  <a:schemeClr val="hlink"/>
                </a:solidFill>
                <a:latin typeface="Rubik"/>
                <a:ea typeface="Rubik"/>
                <a:cs typeface="Rubik"/>
                <a:sym typeface="Rubik"/>
                <a:hlinkClick r:id="rId2"/>
              </a:rPr>
              <a:t>“State by State” </a:t>
            </a:r>
            <a:r>
              <a:rPr b="1" lang="en" sz="2400" u="sng">
                <a:solidFill>
                  <a:schemeClr val="hlink"/>
                </a:solidFill>
                <a:latin typeface="Rubik"/>
                <a:ea typeface="Rubik"/>
                <a:cs typeface="Rubik"/>
                <a:sym typeface="Rubik"/>
                <a:hlinkClick r:id="rId3"/>
              </a:rPr>
              <a:t>map</a:t>
            </a:r>
            <a:r>
              <a:rPr lang="en" sz="2400">
                <a:solidFill>
                  <a:schemeClr val="dk1"/>
                </a:solidFill>
                <a:latin typeface="Rubik"/>
                <a:ea typeface="Rubik"/>
                <a:cs typeface="Rubik"/>
                <a:sym typeface="Rubik"/>
              </a:rPr>
              <a:t>. What is the minimum wage in your state? How does it compare with the federal minimum wage? How does it compare with the minimum wages in other states? </a:t>
            </a:r>
            <a:endParaRPr sz="2400">
              <a:solidFill>
                <a:schemeClr val="dk1"/>
              </a:solidFill>
              <a:latin typeface="Rubik"/>
              <a:ea typeface="Rubik"/>
              <a:cs typeface="Rubik"/>
              <a:sym typeface="Rubik"/>
            </a:endParaRPr>
          </a:p>
          <a:p>
            <a:pPr indent="0" lvl="0" marL="457200" rtl="0" algn="l">
              <a:spcBef>
                <a:spcPts val="0"/>
              </a:spcBef>
              <a:spcAft>
                <a:spcPts val="0"/>
              </a:spcAft>
              <a:buNone/>
            </a:pPr>
            <a:r>
              <a:t/>
            </a:r>
            <a:endParaRPr sz="2400">
              <a:solidFill>
                <a:schemeClr val="dk1"/>
              </a:solidFill>
              <a:latin typeface="Rubik"/>
              <a:ea typeface="Rubik"/>
              <a:cs typeface="Rubik"/>
              <a:sym typeface="Rubik"/>
            </a:endParaRPr>
          </a:p>
          <a:p>
            <a:pPr indent="-381000" lvl="0" marL="457200" rtl="0" algn="l">
              <a:spcBef>
                <a:spcPts val="0"/>
              </a:spcBef>
              <a:spcAft>
                <a:spcPts val="0"/>
              </a:spcAft>
              <a:buClr>
                <a:schemeClr val="dk1"/>
              </a:buClr>
              <a:buSzPts val="2400"/>
              <a:buFont typeface="Rubik"/>
              <a:buChar char="●"/>
            </a:pPr>
            <a:r>
              <a:rPr lang="en" sz="2400">
                <a:solidFill>
                  <a:schemeClr val="dk1"/>
                </a:solidFill>
                <a:latin typeface="Rubik"/>
                <a:ea typeface="Rubik"/>
                <a:cs typeface="Rubik"/>
                <a:sym typeface="Rubik"/>
              </a:rPr>
              <a:t>Do you think the minimum wage should be raised? Write a short paragraph explaining your </a:t>
            </a:r>
            <a:r>
              <a:rPr lang="en" sz="2400">
                <a:solidFill>
                  <a:schemeClr val="dk1"/>
                </a:solidFill>
                <a:latin typeface="Rubik"/>
                <a:ea typeface="Rubik"/>
                <a:cs typeface="Rubik"/>
                <a:sym typeface="Rubik"/>
              </a:rPr>
              <a:t>stance</a:t>
            </a:r>
            <a:r>
              <a:rPr lang="en" sz="2400">
                <a:solidFill>
                  <a:schemeClr val="dk1"/>
                </a:solidFill>
                <a:latin typeface="Rubik"/>
                <a:ea typeface="Rubik"/>
                <a:cs typeface="Rubik"/>
                <a:sym typeface="Rubik"/>
              </a:rPr>
              <a:t>.   </a:t>
            </a:r>
            <a:endParaRPr sz="2400">
              <a:solidFill>
                <a:schemeClr val="dk1"/>
              </a:solidFill>
              <a:latin typeface="Rubik"/>
              <a:ea typeface="Rubik"/>
              <a:cs typeface="Rubik"/>
              <a:sym typeface="Rubik"/>
            </a:endParaRPr>
          </a:p>
          <a:p>
            <a:pPr indent="0" lvl="0" marL="0" rtl="0" algn="l">
              <a:spcBef>
                <a:spcPts val="0"/>
              </a:spcBef>
              <a:spcAft>
                <a:spcPts val="0"/>
              </a:spcAft>
              <a:buClr>
                <a:schemeClr val="dk1"/>
              </a:buClr>
              <a:buSzPts val="1100"/>
              <a:buFont typeface="Arial"/>
              <a:buNone/>
            </a:pPr>
            <a:r>
              <a:t/>
            </a:r>
            <a:endParaRPr b="1" sz="2000">
              <a:solidFill>
                <a:schemeClr val="dk1"/>
              </a:solidFill>
              <a:latin typeface="Rubik"/>
              <a:ea typeface="Rubik"/>
              <a:cs typeface="Rubik"/>
              <a:sym typeface="Rubik"/>
            </a:endParaRPr>
          </a:p>
          <a:p>
            <a:pPr indent="0" lvl="0" marL="0" rtl="0" algn="l">
              <a:spcBef>
                <a:spcPts val="0"/>
              </a:spcBef>
              <a:spcAft>
                <a:spcPts val="0"/>
              </a:spcAft>
              <a:buNone/>
            </a:pPr>
            <a:r>
              <a:t/>
            </a:r>
            <a:endParaRPr b="1" sz="2000">
              <a:solidFill>
                <a:schemeClr val="dk1"/>
              </a:solidFill>
              <a:latin typeface="Rubik"/>
              <a:ea typeface="Rubik"/>
              <a:cs typeface="Rubik"/>
              <a:sym typeface="Rubik"/>
            </a:endParaRPr>
          </a:p>
          <a:p>
            <a:pPr indent="0" lvl="0" marL="0" rtl="0" algn="l">
              <a:spcBef>
                <a:spcPts val="0"/>
              </a:spcBef>
              <a:spcAft>
                <a:spcPts val="0"/>
              </a:spcAft>
              <a:buClr>
                <a:schemeClr val="dk1"/>
              </a:buClr>
              <a:buSzPts val="1100"/>
              <a:buFont typeface="Arial"/>
              <a:buNone/>
            </a:pPr>
            <a:r>
              <a:t/>
            </a:r>
            <a:endParaRPr b="1" sz="2000">
              <a:solidFill>
                <a:schemeClr val="dk1"/>
              </a:solidFill>
              <a:latin typeface="Rubik"/>
              <a:ea typeface="Rubik"/>
              <a:cs typeface="Rubik"/>
              <a:sym typeface="Rubik"/>
            </a:endParaRPr>
          </a:p>
        </p:txBody>
      </p:sp>
      <p:sp>
        <p:nvSpPr>
          <p:cNvPr id="56" name="Google Shape;56;p8"/>
          <p:cNvSpPr txBox="1"/>
          <p:nvPr/>
        </p:nvSpPr>
        <p:spPr>
          <a:xfrm>
            <a:off x="228600" y="1828800"/>
            <a:ext cx="9601200" cy="92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Rubik Light"/>
                <a:ea typeface="Rubik Light"/>
                <a:cs typeface="Rubik Light"/>
                <a:sym typeface="Rubik Light"/>
              </a:rPr>
              <a:t>Pick and complete one of the learning extension activities. Then share something you learned or attach a picture of your work on the next slide!</a:t>
            </a:r>
            <a:endParaRPr sz="2100">
              <a:solidFill>
                <a:schemeClr val="dk1"/>
              </a:solidFill>
              <a:latin typeface="Rubik Light"/>
              <a:ea typeface="Rubik Light"/>
              <a:cs typeface="Rubik Light"/>
              <a:sym typeface="Rubik Light"/>
            </a:endParaRPr>
          </a:p>
        </p:txBody>
      </p:sp>
      <p:sp>
        <p:nvSpPr>
          <p:cNvPr id="57" name="Google Shape;57;p8"/>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5</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Continue Your Learning</a:t>
            </a:r>
            <a:endParaRPr sz="5400">
              <a:solidFill>
                <a:srgbClr val="FFFFFF"/>
              </a:solidFill>
              <a:latin typeface="Ubuntu Medium"/>
              <a:ea typeface="Ubuntu Medium"/>
              <a:cs typeface="Ubuntu Medium"/>
              <a:sym typeface="Ubuntu Medium"/>
            </a:endParaRPr>
          </a:p>
        </p:txBody>
      </p:sp>
      <p:sp>
        <p:nvSpPr>
          <p:cNvPr id="58" name="Google Shape;58;p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 photo layout 2 1 1">
  <p:cSld name="CUSTOM_1_1_2_1_2_4_1_1_1_2_1_1">
    <p:spTree>
      <p:nvGrpSpPr>
        <p:cNvPr id="59" name="Shape 59"/>
        <p:cNvGrpSpPr/>
        <p:nvPr/>
      </p:nvGrpSpPr>
      <p:grpSpPr>
        <a:xfrm>
          <a:off x="0" y="0"/>
          <a:ext cx="0" cy="0"/>
          <a:chOff x="0" y="0"/>
          <a:chExt cx="0" cy="0"/>
        </a:xfrm>
      </p:grpSpPr>
      <p:grpSp>
        <p:nvGrpSpPr>
          <p:cNvPr id="60" name="Google Shape;60;p9"/>
          <p:cNvGrpSpPr/>
          <p:nvPr/>
        </p:nvGrpSpPr>
        <p:grpSpPr>
          <a:xfrm>
            <a:off x="5211900" y="2812302"/>
            <a:ext cx="4541750" cy="4639593"/>
            <a:chOff x="5211900" y="4023350"/>
            <a:chExt cx="4541750" cy="3434700"/>
          </a:xfrm>
        </p:grpSpPr>
        <p:grpSp>
          <p:nvGrpSpPr>
            <p:cNvPr id="61" name="Google Shape;61;p9"/>
            <p:cNvGrpSpPr/>
            <p:nvPr/>
          </p:nvGrpSpPr>
          <p:grpSpPr>
            <a:xfrm>
              <a:off x="5211900" y="4038600"/>
              <a:ext cx="4541750" cy="3419450"/>
              <a:chOff x="5211900" y="4038600"/>
              <a:chExt cx="4541750" cy="3419450"/>
            </a:xfrm>
          </p:grpSpPr>
          <p:cxnSp>
            <p:nvCxnSpPr>
              <p:cNvPr id="62" name="Google Shape;62;p9"/>
              <p:cNvCxnSpPr/>
              <p:nvPr/>
            </p:nvCxnSpPr>
            <p:spPr>
              <a:xfrm flipH="1">
                <a:off x="5211900" y="4038600"/>
                <a:ext cx="4541700" cy="3414000"/>
              </a:xfrm>
              <a:prstGeom prst="straightConnector1">
                <a:avLst/>
              </a:prstGeom>
              <a:noFill/>
              <a:ln cap="flat" cmpd="sng" w="38100">
                <a:solidFill>
                  <a:srgbClr val="D8D8D8"/>
                </a:solidFill>
                <a:prstDash val="solid"/>
                <a:round/>
                <a:headEnd len="med" w="med" type="none"/>
                <a:tailEnd len="med" w="med" type="none"/>
              </a:ln>
            </p:spPr>
          </p:cxnSp>
          <p:cxnSp>
            <p:nvCxnSpPr>
              <p:cNvPr id="63" name="Google Shape;63;p9"/>
              <p:cNvCxnSpPr/>
              <p:nvPr/>
            </p:nvCxnSpPr>
            <p:spPr>
              <a:xfrm>
                <a:off x="5211950" y="4044050"/>
                <a:ext cx="4541700" cy="3414000"/>
              </a:xfrm>
              <a:prstGeom prst="straightConnector1">
                <a:avLst/>
              </a:prstGeom>
              <a:noFill/>
              <a:ln cap="flat" cmpd="sng" w="38100">
                <a:solidFill>
                  <a:srgbClr val="D8D8D8"/>
                </a:solidFill>
                <a:prstDash val="solid"/>
                <a:round/>
                <a:headEnd len="med" w="med" type="none"/>
                <a:tailEnd len="med" w="med" type="none"/>
              </a:ln>
            </p:spPr>
          </p:cxnSp>
        </p:grpSp>
        <p:sp>
          <p:nvSpPr>
            <p:cNvPr id="64" name="Google Shape;64;p9"/>
            <p:cNvSpPr/>
            <p:nvPr/>
          </p:nvSpPr>
          <p:spPr>
            <a:xfrm>
              <a:off x="5212000" y="4023350"/>
              <a:ext cx="4526400" cy="3429000"/>
            </a:xfrm>
            <a:prstGeom prst="rect">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Ubuntu Medium"/>
                  <a:ea typeface="Ubuntu Medium"/>
                  <a:cs typeface="Ubuntu Medium"/>
                  <a:sym typeface="Ubuntu Medium"/>
                </a:rPr>
                <a:t>PLACE YOUR PHOTO HERE!</a:t>
              </a:r>
              <a:endParaRPr sz="2200">
                <a:latin typeface="Ubuntu Medium"/>
                <a:ea typeface="Ubuntu Medium"/>
                <a:cs typeface="Ubuntu Medium"/>
                <a:sym typeface="Ubuntu Medium"/>
              </a:endParaRPr>
            </a:p>
          </p:txBody>
        </p:sp>
      </p:grpSp>
      <p:sp>
        <p:nvSpPr>
          <p:cNvPr id="65" name="Google Shape;65;p9"/>
          <p:cNvSpPr txBox="1"/>
          <p:nvPr>
            <p:ph idx="1" type="body"/>
          </p:nvPr>
        </p:nvSpPr>
        <p:spPr>
          <a:xfrm>
            <a:off x="320050" y="2807200"/>
            <a:ext cx="4526400" cy="46452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66" name="Google Shape;66;p9">
            <a:hlinkClick r:id="rId2"/>
          </p:cNvPr>
          <p:cNvSpPr/>
          <p:nvPr/>
        </p:nvSpPr>
        <p:spPr>
          <a:xfrm>
            <a:off x="9085375" y="2807208"/>
            <a:ext cx="640200" cy="640200"/>
          </a:xfrm>
          <a:prstGeom prst="ellipse">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900">
                <a:latin typeface="Ubuntu"/>
                <a:ea typeface="Ubuntu"/>
                <a:cs typeface="Ubuntu"/>
                <a:sym typeface="Ubuntu"/>
              </a:rPr>
              <a:t>?</a:t>
            </a:r>
            <a:endParaRPr b="1" sz="2900">
              <a:latin typeface="Ubuntu"/>
              <a:ea typeface="Ubuntu"/>
              <a:cs typeface="Ubuntu"/>
              <a:sym typeface="Ubuntu"/>
            </a:endParaRPr>
          </a:p>
        </p:txBody>
      </p:sp>
      <p:cxnSp>
        <p:nvCxnSpPr>
          <p:cNvPr id="67" name="Google Shape;67;p9"/>
          <p:cNvCxnSpPr/>
          <p:nvPr/>
        </p:nvCxnSpPr>
        <p:spPr>
          <a:xfrm>
            <a:off x="5029150" y="1801000"/>
            <a:ext cx="0" cy="5651400"/>
          </a:xfrm>
          <a:prstGeom prst="straightConnector1">
            <a:avLst/>
          </a:prstGeom>
          <a:noFill/>
          <a:ln cap="flat" cmpd="sng" w="38100">
            <a:solidFill>
              <a:srgbClr val="F26649"/>
            </a:solidFill>
            <a:prstDash val="solid"/>
            <a:round/>
            <a:headEnd len="med" w="med" type="none"/>
            <a:tailEnd len="med" w="med" type="none"/>
          </a:ln>
        </p:spPr>
      </p:cxnSp>
      <p:sp>
        <p:nvSpPr>
          <p:cNvPr id="68" name="Google Shape;68;p9"/>
          <p:cNvSpPr txBox="1"/>
          <p:nvPr/>
        </p:nvSpPr>
        <p:spPr>
          <a:xfrm>
            <a:off x="228600" y="1828800"/>
            <a:ext cx="9509700" cy="92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dk1"/>
                </a:solidFill>
                <a:latin typeface="Rubik Light"/>
                <a:ea typeface="Rubik Light"/>
                <a:cs typeface="Rubik Light"/>
                <a:sym typeface="Rubik Light"/>
              </a:rPr>
              <a:t>Which activity did you pick? Share something you learned or attach a picture of your work.</a:t>
            </a:r>
            <a:endParaRPr sz="2200">
              <a:solidFill>
                <a:schemeClr val="dk1"/>
              </a:solidFill>
              <a:latin typeface="Rubik Light"/>
              <a:ea typeface="Rubik Light"/>
              <a:cs typeface="Rubik Light"/>
              <a:sym typeface="Rubik Light"/>
            </a:endParaRPr>
          </a:p>
        </p:txBody>
      </p:sp>
      <p:sp>
        <p:nvSpPr>
          <p:cNvPr id="69" name="Google Shape;69;p9"/>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6. </a:t>
            </a:r>
            <a:r>
              <a:rPr lang="en" sz="4400">
                <a:solidFill>
                  <a:srgbClr val="FFFFFF"/>
                </a:solidFill>
                <a:latin typeface="Ubuntu Medium"/>
                <a:ea typeface="Ubuntu Medium"/>
                <a:cs typeface="Ubuntu Medium"/>
                <a:sym typeface="Ubuntu Medium"/>
              </a:rPr>
              <a:t>Share and Show</a:t>
            </a:r>
            <a:endParaRPr sz="5400">
              <a:solidFill>
                <a:srgbClr val="FFFFFF"/>
              </a:solidFill>
              <a:latin typeface="Ubuntu Medium"/>
              <a:ea typeface="Ubuntu Medium"/>
              <a:cs typeface="Ubuntu Medium"/>
              <a:sym typeface="Ubuntu Medium"/>
            </a:endParaRPr>
          </a:p>
        </p:txBody>
      </p:sp>
      <p:sp>
        <p:nvSpPr>
          <p:cNvPr id="70" name="Google Shape;70;p9"/>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71" name="Shape 71"/>
        <p:cNvGrpSpPr/>
        <p:nvPr/>
      </p:nvGrpSpPr>
      <p:grpSpPr>
        <a:xfrm>
          <a:off x="0" y="0"/>
          <a:ext cx="0" cy="0"/>
          <a:chOff x="0" y="0"/>
          <a:chExt cx="0" cy="0"/>
        </a:xfrm>
      </p:grpSpPr>
      <p:sp>
        <p:nvSpPr>
          <p:cNvPr id="72" name="Google Shape;72;p10"/>
          <p:cNvSpPr txBox="1"/>
          <p:nvPr>
            <p:ph type="ctrTitle"/>
          </p:nvPr>
        </p:nvSpPr>
        <p:spPr>
          <a:xfrm>
            <a:off x="342879" y="1125136"/>
            <a:ext cx="9372900" cy="3101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 name="Google Shape;73;p10"/>
          <p:cNvSpPr txBox="1"/>
          <p:nvPr>
            <p:ph idx="1" type="subTitle"/>
          </p:nvPr>
        </p:nvSpPr>
        <p:spPr>
          <a:xfrm>
            <a:off x="342870" y="4282678"/>
            <a:ext cx="9372900" cy="119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 name="Google Shape;74;p10"/>
          <p:cNvSpPr txBox="1"/>
          <p:nvPr>
            <p:ph idx="12" type="sldNum"/>
          </p:nvPr>
        </p:nvSpPr>
        <p:spPr>
          <a:xfrm>
            <a:off x="9319704" y="7046639"/>
            <a:ext cx="603600" cy="5949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ubik"/>
              <a:buNone/>
              <a:defRPr sz="2800">
                <a:latin typeface="Rubik"/>
                <a:ea typeface="Rubik"/>
                <a:cs typeface="Rubik"/>
                <a:sym typeface="Rubik"/>
              </a:defRPr>
            </a:lvl1pPr>
            <a:lvl2pPr lvl="1">
              <a:spcBef>
                <a:spcPts val="0"/>
              </a:spcBef>
              <a:spcAft>
                <a:spcPts val="0"/>
              </a:spcAft>
              <a:buSzPts val="2800"/>
              <a:buFont typeface="Rubik"/>
              <a:buNone/>
              <a:defRPr sz="2800">
                <a:latin typeface="Rubik"/>
                <a:ea typeface="Rubik"/>
                <a:cs typeface="Rubik"/>
                <a:sym typeface="Rubik"/>
              </a:defRPr>
            </a:lvl2pPr>
            <a:lvl3pPr lvl="2">
              <a:spcBef>
                <a:spcPts val="0"/>
              </a:spcBef>
              <a:spcAft>
                <a:spcPts val="0"/>
              </a:spcAft>
              <a:buSzPts val="2800"/>
              <a:buFont typeface="Rubik"/>
              <a:buNone/>
              <a:defRPr sz="2800">
                <a:latin typeface="Rubik"/>
                <a:ea typeface="Rubik"/>
                <a:cs typeface="Rubik"/>
                <a:sym typeface="Rubik"/>
              </a:defRPr>
            </a:lvl3pPr>
            <a:lvl4pPr lvl="3">
              <a:spcBef>
                <a:spcPts val="0"/>
              </a:spcBef>
              <a:spcAft>
                <a:spcPts val="0"/>
              </a:spcAft>
              <a:buSzPts val="2800"/>
              <a:buFont typeface="Rubik"/>
              <a:buNone/>
              <a:defRPr sz="2800">
                <a:latin typeface="Rubik"/>
                <a:ea typeface="Rubik"/>
                <a:cs typeface="Rubik"/>
                <a:sym typeface="Rubik"/>
              </a:defRPr>
            </a:lvl4pPr>
            <a:lvl5pPr lvl="4">
              <a:spcBef>
                <a:spcPts val="0"/>
              </a:spcBef>
              <a:spcAft>
                <a:spcPts val="0"/>
              </a:spcAft>
              <a:buSzPts val="2800"/>
              <a:buFont typeface="Rubik"/>
              <a:buNone/>
              <a:defRPr sz="2800">
                <a:latin typeface="Rubik"/>
                <a:ea typeface="Rubik"/>
                <a:cs typeface="Rubik"/>
                <a:sym typeface="Rubik"/>
              </a:defRPr>
            </a:lvl5pPr>
            <a:lvl6pPr lvl="5">
              <a:spcBef>
                <a:spcPts val="0"/>
              </a:spcBef>
              <a:spcAft>
                <a:spcPts val="0"/>
              </a:spcAft>
              <a:buSzPts val="2800"/>
              <a:buFont typeface="Rubik"/>
              <a:buNone/>
              <a:defRPr sz="2800">
                <a:latin typeface="Rubik"/>
                <a:ea typeface="Rubik"/>
                <a:cs typeface="Rubik"/>
                <a:sym typeface="Rubik"/>
              </a:defRPr>
            </a:lvl6pPr>
            <a:lvl7pPr lvl="6">
              <a:spcBef>
                <a:spcPts val="0"/>
              </a:spcBef>
              <a:spcAft>
                <a:spcPts val="0"/>
              </a:spcAft>
              <a:buSzPts val="2800"/>
              <a:buFont typeface="Rubik"/>
              <a:buNone/>
              <a:defRPr sz="2800">
                <a:latin typeface="Rubik"/>
                <a:ea typeface="Rubik"/>
                <a:cs typeface="Rubik"/>
                <a:sym typeface="Rubik"/>
              </a:defRPr>
            </a:lvl7pPr>
            <a:lvl8pPr lvl="7">
              <a:spcBef>
                <a:spcPts val="0"/>
              </a:spcBef>
              <a:spcAft>
                <a:spcPts val="0"/>
              </a:spcAft>
              <a:buSzPts val="2800"/>
              <a:buFont typeface="Rubik"/>
              <a:buNone/>
              <a:defRPr sz="2800">
                <a:latin typeface="Rubik"/>
                <a:ea typeface="Rubik"/>
                <a:cs typeface="Rubik"/>
                <a:sym typeface="Rubik"/>
              </a:defRPr>
            </a:lvl8pPr>
            <a:lvl9pPr lvl="8">
              <a:spcBef>
                <a:spcPts val="0"/>
              </a:spcBef>
              <a:spcAft>
                <a:spcPts val="0"/>
              </a:spcAft>
              <a:buSzPts val="2800"/>
              <a:buFont typeface="Rubik"/>
              <a:buNone/>
              <a:defRPr sz="2800">
                <a:latin typeface="Rubik"/>
                <a:ea typeface="Rubik"/>
                <a:cs typeface="Rubik"/>
                <a:sym typeface="Rubik"/>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Rubik"/>
              <a:buChar char="●"/>
              <a:defRPr sz="1800">
                <a:latin typeface="Rubik"/>
                <a:ea typeface="Rubik"/>
                <a:cs typeface="Rubik"/>
                <a:sym typeface="Rubik"/>
              </a:defRPr>
            </a:lvl1pPr>
            <a:lvl2pPr indent="-317500" lvl="1" marL="914400">
              <a:lnSpc>
                <a:spcPct val="115000"/>
              </a:lnSpc>
              <a:spcBef>
                <a:spcPts val="1600"/>
              </a:spcBef>
              <a:spcAft>
                <a:spcPts val="0"/>
              </a:spcAft>
              <a:buSzPts val="1400"/>
              <a:buFont typeface="Rubik"/>
              <a:buChar char="○"/>
              <a:defRPr>
                <a:latin typeface="Rubik"/>
                <a:ea typeface="Rubik"/>
                <a:cs typeface="Rubik"/>
                <a:sym typeface="Rubik"/>
              </a:defRPr>
            </a:lvl2pPr>
            <a:lvl3pPr indent="-317500" lvl="2" marL="1371600">
              <a:lnSpc>
                <a:spcPct val="115000"/>
              </a:lnSpc>
              <a:spcBef>
                <a:spcPts val="1600"/>
              </a:spcBef>
              <a:spcAft>
                <a:spcPts val="0"/>
              </a:spcAft>
              <a:buSzPts val="1400"/>
              <a:buFont typeface="Rubik"/>
              <a:buChar char="■"/>
              <a:defRPr>
                <a:latin typeface="Rubik"/>
                <a:ea typeface="Rubik"/>
                <a:cs typeface="Rubik"/>
                <a:sym typeface="Rubik"/>
              </a:defRPr>
            </a:lvl3pPr>
            <a:lvl4pPr indent="-317500" lvl="3" marL="1828800">
              <a:lnSpc>
                <a:spcPct val="115000"/>
              </a:lnSpc>
              <a:spcBef>
                <a:spcPts val="1600"/>
              </a:spcBef>
              <a:spcAft>
                <a:spcPts val="0"/>
              </a:spcAft>
              <a:buSzPts val="1400"/>
              <a:buFont typeface="Rubik"/>
              <a:buChar char="●"/>
              <a:defRPr>
                <a:latin typeface="Rubik"/>
                <a:ea typeface="Rubik"/>
                <a:cs typeface="Rubik"/>
                <a:sym typeface="Rubik"/>
              </a:defRPr>
            </a:lvl4pPr>
            <a:lvl5pPr indent="-317500" lvl="4" marL="2286000">
              <a:lnSpc>
                <a:spcPct val="115000"/>
              </a:lnSpc>
              <a:spcBef>
                <a:spcPts val="1600"/>
              </a:spcBef>
              <a:spcAft>
                <a:spcPts val="0"/>
              </a:spcAft>
              <a:buSzPts val="1400"/>
              <a:buFont typeface="Rubik"/>
              <a:buChar char="○"/>
              <a:defRPr>
                <a:latin typeface="Rubik"/>
                <a:ea typeface="Rubik"/>
                <a:cs typeface="Rubik"/>
                <a:sym typeface="Rubik"/>
              </a:defRPr>
            </a:lvl5pPr>
            <a:lvl6pPr indent="-317500" lvl="5" marL="2743200">
              <a:lnSpc>
                <a:spcPct val="115000"/>
              </a:lnSpc>
              <a:spcBef>
                <a:spcPts val="1600"/>
              </a:spcBef>
              <a:spcAft>
                <a:spcPts val="0"/>
              </a:spcAft>
              <a:buSzPts val="1400"/>
              <a:buFont typeface="Rubik"/>
              <a:buChar char="■"/>
              <a:defRPr>
                <a:latin typeface="Rubik"/>
                <a:ea typeface="Rubik"/>
                <a:cs typeface="Rubik"/>
                <a:sym typeface="Rubik"/>
              </a:defRPr>
            </a:lvl6pPr>
            <a:lvl7pPr indent="-317500" lvl="6" marL="3200400">
              <a:lnSpc>
                <a:spcPct val="115000"/>
              </a:lnSpc>
              <a:spcBef>
                <a:spcPts val="1600"/>
              </a:spcBef>
              <a:spcAft>
                <a:spcPts val="0"/>
              </a:spcAft>
              <a:buSzPts val="1400"/>
              <a:buFont typeface="Rubik"/>
              <a:buChar char="●"/>
              <a:defRPr>
                <a:latin typeface="Rubik"/>
                <a:ea typeface="Rubik"/>
                <a:cs typeface="Rubik"/>
                <a:sym typeface="Rubik"/>
              </a:defRPr>
            </a:lvl7pPr>
            <a:lvl8pPr indent="-317500" lvl="7" marL="3657600">
              <a:lnSpc>
                <a:spcPct val="115000"/>
              </a:lnSpc>
              <a:spcBef>
                <a:spcPts val="1600"/>
              </a:spcBef>
              <a:spcAft>
                <a:spcPts val="0"/>
              </a:spcAft>
              <a:buSzPts val="1400"/>
              <a:buFont typeface="Rubik"/>
              <a:buChar char="○"/>
              <a:defRPr>
                <a:latin typeface="Rubik"/>
                <a:ea typeface="Rubik"/>
                <a:cs typeface="Rubik"/>
                <a:sym typeface="Rubik"/>
              </a:defRPr>
            </a:lvl8pPr>
            <a:lvl9pPr indent="-317500" lvl="8" marL="4114800">
              <a:lnSpc>
                <a:spcPct val="115000"/>
              </a:lnSpc>
              <a:spcBef>
                <a:spcPts val="1600"/>
              </a:spcBef>
              <a:spcAft>
                <a:spcPts val="1600"/>
              </a:spcAft>
              <a:buSzPts val="1400"/>
              <a:buFont typeface="Rubik"/>
              <a:buChar char="■"/>
              <a:defRPr>
                <a:latin typeface="Rubik"/>
                <a:ea typeface="Rubik"/>
                <a:cs typeface="Rubik"/>
                <a:sym typeface="Rubik"/>
              </a:defRPr>
            </a:lvl9pPr>
          </a:lstStyle>
          <a:p/>
        </p:txBody>
      </p:sp>
      <p:sp>
        <p:nvSpPr>
          <p:cNvPr id="8" name="Google Shape;8;p1"/>
          <p:cNvSpPr txBox="1"/>
          <p:nvPr/>
        </p:nvSpPr>
        <p:spPr>
          <a:xfrm>
            <a:off x="-25400" y="7452350"/>
            <a:ext cx="10083900" cy="320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Rubik"/>
                <a:ea typeface="Rubik"/>
                <a:cs typeface="Rubik"/>
                <a:sym typeface="Rubik"/>
              </a:rPr>
              <a:t>SCHOLASTIC MATH</a:t>
            </a:r>
            <a:r>
              <a:rPr lang="en" sz="800">
                <a:latin typeface="Rubik"/>
                <a:ea typeface="Rubik"/>
                <a:cs typeface="Rubik"/>
                <a:sym typeface="Rubik"/>
              </a:rPr>
              <a:t>  / LEARNING JOURNEY</a:t>
            </a:r>
            <a:endParaRPr sz="800">
              <a:latin typeface="Rubik"/>
              <a:ea typeface="Rubik"/>
              <a:cs typeface="Rubik"/>
              <a:sym typeface="Rubik"/>
            </a:endParaRPr>
          </a:p>
          <a:p>
            <a:pPr indent="0" lvl="0" marL="0" rtl="0" algn="r">
              <a:spcBef>
                <a:spcPts val="0"/>
              </a:spcBef>
              <a:spcAft>
                <a:spcPts val="0"/>
              </a:spcAft>
              <a:buNone/>
            </a:pPr>
            <a:r>
              <a:t/>
            </a:r>
            <a:endParaRPr sz="800">
              <a:latin typeface="Rubik"/>
              <a:ea typeface="Rubik"/>
              <a:cs typeface="Rubik"/>
              <a:sym typeface="Rubik"/>
            </a:endParaRPr>
          </a:p>
        </p:txBody>
      </p:sp>
      <p:pic>
        <p:nvPicPr>
          <p:cNvPr id="9" name="Google Shape;9;p1"/>
          <p:cNvPicPr preferRelativeResize="0"/>
          <p:nvPr/>
        </p:nvPicPr>
        <p:blipFill>
          <a:blip r:embed="rId1">
            <a:alphaModFix/>
          </a:blip>
          <a:stretch>
            <a:fillRect/>
          </a:stretch>
        </p:blipFill>
        <p:spPr>
          <a:xfrm>
            <a:off x="0" y="-2"/>
            <a:ext cx="10058400" cy="1060704"/>
          </a:xfrm>
          <a:prstGeom prst="rect">
            <a:avLst/>
          </a:prstGeom>
          <a:noFill/>
          <a:ln>
            <a:noFill/>
          </a:ln>
        </p:spPr>
      </p:pic>
      <p:sp>
        <p:nvSpPr>
          <p:cNvPr id="10" name="Google Shape;10;p1"/>
          <p:cNvSpPr txBox="1"/>
          <p:nvPr/>
        </p:nvSpPr>
        <p:spPr>
          <a:xfrm rot="-5400000">
            <a:off x="7626025" y="4809810"/>
            <a:ext cx="45897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latin typeface="Rubik"/>
                <a:ea typeface="Rubik"/>
                <a:cs typeface="Rubik"/>
                <a:sym typeface="Rubik"/>
              </a:rPr>
              <a:t>©2020 by Scholastic Inc. All rights reserved. Permission granted to teachers and subscribers to make copies of this file to distribute to their students. Scholastic is not responsible for any edits to these materials made by educators or their students. IMAGES: Provider/Shutterstock.</a:t>
            </a:r>
            <a:endParaRPr sz="500">
              <a:latin typeface="Rubik"/>
              <a:ea typeface="Rubik"/>
              <a:cs typeface="Rubik"/>
              <a:sym typeface="Rubik"/>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ath.scholastic.com/pages/help-and-how-tos/website-how-to/sharing-google-activiti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7.xml"/><Relationship Id="rId8" Type="http://schemas.openxmlformats.org/officeDocument/2006/relationships/slide" Target="/ppt/slid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math.scholastic.com/issues/2020-21/040121/wage.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math.scholastic.com/issues/2020-21/040121/wage.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math.scholastic.com/issues/2020-21/030121/ball.html" TargetMode="External"/><Relationship Id="rId4" Type="http://schemas.openxmlformats.org/officeDocument/2006/relationships/hyperlink" Target="https://math.scholastic.com/issues/2020-21/040121/wag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math.scholastic.com/issues/2020-21/040121/wage.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support.google.com/docs/answer/97447"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p:nvPr/>
        </p:nvSpPr>
        <p:spPr>
          <a:xfrm flipH="1" rot="365867">
            <a:off x="6697141" y="-117016"/>
            <a:ext cx="3962319" cy="1774927"/>
          </a:xfrm>
          <a:prstGeom prst="rect">
            <a:avLst/>
          </a:prstGeom>
          <a:solidFill>
            <a:srgbClr val="CCEF05"/>
          </a:solidFill>
          <a:ln cap="flat" cmpd="sng" w="9525">
            <a:solidFill>
              <a:srgbClr val="027DB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u="sng">
                <a:solidFill>
                  <a:srgbClr val="000000"/>
                </a:solidFill>
                <a:latin typeface="Rubik Light"/>
                <a:ea typeface="Rubik Light"/>
                <a:cs typeface="Rubik Light"/>
                <a:sym typeface="Rubik Light"/>
              </a:rPr>
              <a:t>NOTE:</a:t>
            </a:r>
            <a:endParaRPr sz="1700" u="sng">
              <a:solidFill>
                <a:srgbClr val="000000"/>
              </a:solidFill>
              <a:latin typeface="Rubik Light"/>
              <a:ea typeface="Rubik Light"/>
              <a:cs typeface="Rubik Light"/>
              <a:sym typeface="Rubik Light"/>
            </a:endParaRPr>
          </a:p>
          <a:p>
            <a:pPr indent="-336550" lvl="0" marL="457200" rtl="0" algn="l">
              <a:lnSpc>
                <a:spcPct val="100000"/>
              </a:lnSpc>
              <a:spcBef>
                <a:spcPts val="0"/>
              </a:spcBef>
              <a:spcAft>
                <a:spcPts val="0"/>
              </a:spcAft>
              <a:buClr>
                <a:srgbClr val="000000"/>
              </a:buClr>
              <a:buSzPts val="1700"/>
              <a:buFont typeface="Lato"/>
              <a:buChar char="●"/>
            </a:pPr>
            <a:r>
              <a:rPr lang="en" sz="1700">
                <a:solidFill>
                  <a:srgbClr val="000000"/>
                </a:solidFill>
                <a:latin typeface="Rubik"/>
                <a:ea typeface="Rubik"/>
                <a:cs typeface="Rubik"/>
                <a:sym typeface="Rubik"/>
              </a:rPr>
              <a:t>You can assign other activities featured in </a:t>
            </a:r>
            <a:r>
              <a:rPr lang="en" sz="1700">
                <a:solidFill>
                  <a:srgbClr val="000000"/>
                </a:solidFill>
                <a:latin typeface="Rubik Light"/>
                <a:ea typeface="Rubik Light"/>
                <a:cs typeface="Rubik Light"/>
                <a:sym typeface="Rubik Light"/>
              </a:rPr>
              <a:t>"</a:t>
            </a:r>
            <a:r>
              <a:rPr lang="en" sz="1700">
                <a:latin typeface="Rubik Light"/>
                <a:ea typeface="Rubik Light"/>
                <a:cs typeface="Rubik Light"/>
                <a:sym typeface="Rubik Light"/>
              </a:rPr>
              <a:t>4</a:t>
            </a:r>
            <a:r>
              <a:rPr lang="en" sz="1700">
                <a:solidFill>
                  <a:srgbClr val="000000"/>
                </a:solidFill>
                <a:latin typeface="Rubik Light"/>
                <a:ea typeface="Rubik Light"/>
                <a:cs typeface="Rubik Light"/>
                <a:sym typeface="Rubik Light"/>
              </a:rPr>
              <a:t>. </a:t>
            </a:r>
            <a:r>
              <a:rPr lang="en" sz="1700">
                <a:latin typeface="Rubik Light"/>
                <a:ea typeface="Rubik Light"/>
                <a:cs typeface="Rubik Light"/>
                <a:sym typeface="Rubik Light"/>
              </a:rPr>
              <a:t>Your Turn</a:t>
            </a:r>
            <a:r>
              <a:rPr lang="en" sz="1700">
                <a:solidFill>
                  <a:srgbClr val="000000"/>
                </a:solidFill>
                <a:latin typeface="Rubik Light"/>
                <a:ea typeface="Rubik Light"/>
                <a:cs typeface="Rubik Light"/>
                <a:sym typeface="Rubik Light"/>
              </a:rPr>
              <a:t>"</a:t>
            </a:r>
            <a:r>
              <a:rPr b="1" lang="en" sz="1700">
                <a:solidFill>
                  <a:srgbClr val="000000"/>
                </a:solidFill>
                <a:latin typeface="Rubik"/>
                <a:ea typeface="Rubik"/>
                <a:cs typeface="Rubik"/>
                <a:sym typeface="Rubik"/>
              </a:rPr>
              <a:t> </a:t>
            </a:r>
            <a:r>
              <a:rPr lang="en" sz="1700">
                <a:solidFill>
                  <a:srgbClr val="000000"/>
                </a:solidFill>
                <a:latin typeface="Rubik"/>
                <a:ea typeface="Rubik"/>
                <a:cs typeface="Rubik"/>
                <a:sym typeface="Rubik"/>
              </a:rPr>
              <a:t>to your students separately through your LMS. See this </a:t>
            </a:r>
            <a:r>
              <a:rPr lang="en" sz="1700" u="sng">
                <a:latin typeface="Rubik Light"/>
                <a:ea typeface="Rubik Light"/>
                <a:cs typeface="Rubik Light"/>
                <a:sym typeface="Rubik Light"/>
                <a:hlinkClick r:id="rId3"/>
              </a:rPr>
              <a:t>tutorial</a:t>
            </a:r>
            <a:r>
              <a:rPr lang="en" sz="1700">
                <a:solidFill>
                  <a:srgbClr val="000000"/>
                </a:solidFill>
                <a:latin typeface="Rubik Light"/>
                <a:ea typeface="Rubik Light"/>
                <a:cs typeface="Rubik Light"/>
                <a:sym typeface="Rubik Light"/>
              </a:rPr>
              <a:t>.</a:t>
            </a:r>
            <a:endParaRPr sz="1800">
              <a:latin typeface="Rubik Light"/>
              <a:ea typeface="Rubik Light"/>
              <a:cs typeface="Rubik Light"/>
              <a:sym typeface="Rubik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idx="1" type="body"/>
          </p:nvPr>
        </p:nvSpPr>
        <p:spPr>
          <a:xfrm>
            <a:off x="5234475" y="333906"/>
            <a:ext cx="4692300" cy="319800"/>
          </a:xfrm>
          <a:prstGeom prst="rect">
            <a:avLst/>
          </a:prstGeom>
        </p:spPr>
        <p:txBody>
          <a:bodyPr anchorCtr="0" anchor="t" bIns="91425" lIns="91425" spcFirstLastPara="1" rIns="91425" wrap="square" tIns="27425">
            <a:noAutofit/>
          </a:bodyPr>
          <a:lstStyle/>
          <a:p>
            <a:pPr indent="0" lvl="0" marL="0" rtl="0" algn="l">
              <a:spcBef>
                <a:spcPts val="0"/>
              </a:spcBef>
              <a:spcAft>
                <a:spcPts val="1600"/>
              </a:spcAft>
              <a:buNone/>
            </a:pPr>
            <a:r>
              <a:t/>
            </a:r>
            <a:endParaRPr/>
          </a:p>
        </p:txBody>
      </p:sp>
      <p:sp>
        <p:nvSpPr>
          <p:cNvPr id="122" name="Google Shape;122;p22"/>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123" name="Google Shape;123;p22">
            <a:hlinkClick action="ppaction://hlinksldjump" r:id="rId3"/>
          </p:cNvPr>
          <p:cNvSpPr/>
          <p:nvPr/>
        </p:nvSpPr>
        <p:spPr>
          <a:xfrm>
            <a:off x="358250" y="37174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2">
            <a:hlinkClick action="ppaction://hlinksldjump" r:id="rId4"/>
          </p:cNvPr>
          <p:cNvSpPr/>
          <p:nvPr/>
        </p:nvSpPr>
        <p:spPr>
          <a:xfrm>
            <a:off x="358250" y="40772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2">
            <a:hlinkClick action="ppaction://hlinksldjump" r:id="rId5"/>
          </p:cNvPr>
          <p:cNvSpPr/>
          <p:nvPr/>
        </p:nvSpPr>
        <p:spPr>
          <a:xfrm>
            <a:off x="358250" y="4607800"/>
            <a:ext cx="2788200" cy="4905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2">
            <a:hlinkClick action="ppaction://hlinksldjump" r:id="rId6"/>
          </p:cNvPr>
          <p:cNvSpPr/>
          <p:nvPr/>
        </p:nvSpPr>
        <p:spPr>
          <a:xfrm>
            <a:off x="358250" y="52268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a:hlinkClick action="ppaction://hlinksldjump" r:id="rId7"/>
          </p:cNvPr>
          <p:cNvSpPr/>
          <p:nvPr/>
        </p:nvSpPr>
        <p:spPr>
          <a:xfrm>
            <a:off x="358250" y="5668863"/>
            <a:ext cx="2788200" cy="5853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a:hlinkClick action="ppaction://hlinksldjump" r:id="rId8"/>
          </p:cNvPr>
          <p:cNvSpPr/>
          <p:nvPr/>
        </p:nvSpPr>
        <p:spPr>
          <a:xfrm>
            <a:off x="358250" y="6376425"/>
            <a:ext cx="27882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idx="1" type="body"/>
          </p:nvPr>
        </p:nvSpPr>
        <p:spPr>
          <a:xfrm>
            <a:off x="5228750" y="2766450"/>
            <a:ext cx="4526400" cy="4686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4" name="Google Shape;134;p23"/>
          <p:cNvSpPr txBox="1"/>
          <p:nvPr>
            <p:ph type="title"/>
          </p:nvPr>
        </p:nvSpPr>
        <p:spPr>
          <a:xfrm>
            <a:off x="0" y="7452525"/>
            <a:ext cx="72651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 THINK AND CONNECT</a:t>
            </a:r>
            <a:endParaRPr/>
          </a:p>
        </p:txBody>
      </p:sp>
      <p:sp>
        <p:nvSpPr>
          <p:cNvPr id="135" name="Google Shape;135;p23"/>
          <p:cNvSpPr txBox="1"/>
          <p:nvPr>
            <p:ph idx="2" type="body"/>
          </p:nvPr>
        </p:nvSpPr>
        <p:spPr>
          <a:xfrm>
            <a:off x="320040" y="2429800"/>
            <a:ext cx="4526400" cy="502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READ AND REFLECT</a:t>
            </a:r>
            <a:endParaRPr/>
          </a:p>
        </p:txBody>
      </p:sp>
      <p:sp>
        <p:nvSpPr>
          <p:cNvPr id="141" name="Google Shape;141;p24">
            <a:hlinkClick r:id="rId3"/>
          </p:cNvPr>
          <p:cNvSpPr/>
          <p:nvPr/>
        </p:nvSpPr>
        <p:spPr>
          <a:xfrm>
            <a:off x="2747425" y="1993725"/>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4"/>
          <p:cNvSpPr txBox="1"/>
          <p:nvPr>
            <p:ph idx="1" type="body"/>
          </p:nvPr>
        </p:nvSpPr>
        <p:spPr>
          <a:xfrm>
            <a:off x="5194550" y="3908150"/>
            <a:ext cx="4503600" cy="350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3" name="Google Shape;143;p24"/>
          <p:cNvSpPr txBox="1"/>
          <p:nvPr>
            <p:ph idx="2" type="body"/>
          </p:nvPr>
        </p:nvSpPr>
        <p:spPr>
          <a:xfrm>
            <a:off x="283300" y="3557250"/>
            <a:ext cx="4503600" cy="385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ANALYZE THE GRAPHS</a:t>
            </a:r>
            <a:endParaRPr/>
          </a:p>
        </p:txBody>
      </p:sp>
      <p:sp>
        <p:nvSpPr>
          <p:cNvPr id="149" name="Google Shape;149;p25">
            <a:hlinkClick r:id="rId3"/>
          </p:cNvPr>
          <p:cNvSpPr/>
          <p:nvPr/>
        </p:nvSpPr>
        <p:spPr>
          <a:xfrm>
            <a:off x="2766000" y="2791975"/>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5"/>
          <p:cNvSpPr txBox="1"/>
          <p:nvPr>
            <p:ph idx="1" type="body"/>
          </p:nvPr>
        </p:nvSpPr>
        <p:spPr>
          <a:xfrm>
            <a:off x="292825" y="3612650"/>
            <a:ext cx="9382500" cy="357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YOUR TURN</a:t>
            </a:r>
            <a:endParaRPr/>
          </a:p>
        </p:txBody>
      </p:sp>
      <p:sp>
        <p:nvSpPr>
          <p:cNvPr id="156" name="Google Shape;156;p26">
            <a:hlinkClick r:id="rId3"/>
          </p:cNvPr>
          <p:cNvSpPr/>
          <p:nvPr/>
        </p:nvSpPr>
        <p:spPr>
          <a:xfrm>
            <a:off x="1938650" y="2306850"/>
            <a:ext cx="951600" cy="48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6">
            <a:hlinkClick r:id="rId4"/>
          </p:cNvPr>
          <p:cNvSpPr/>
          <p:nvPr/>
        </p:nvSpPr>
        <p:spPr>
          <a:xfrm>
            <a:off x="4525800" y="1912075"/>
            <a:ext cx="26112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CONTINUE YOUR LEARNING</a:t>
            </a:r>
            <a:endParaRPr/>
          </a:p>
        </p:txBody>
      </p:sp>
      <p:sp>
        <p:nvSpPr>
          <p:cNvPr id="163" name="Google Shape;163;p27">
            <a:hlinkClick r:id="rId3"/>
          </p:cNvPr>
          <p:cNvSpPr/>
          <p:nvPr/>
        </p:nvSpPr>
        <p:spPr>
          <a:xfrm>
            <a:off x="2422350" y="2978050"/>
            <a:ext cx="3333000" cy="31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ph idx="1" type="body"/>
          </p:nvPr>
        </p:nvSpPr>
        <p:spPr>
          <a:xfrm>
            <a:off x="320050" y="2807200"/>
            <a:ext cx="4526400" cy="464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69" name="Google Shape;169;p2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SHARE AND SHOW</a:t>
            </a:r>
            <a:endParaRPr/>
          </a:p>
        </p:txBody>
      </p:sp>
      <p:sp>
        <p:nvSpPr>
          <p:cNvPr id="170" name="Google Shape;170;p28">
            <a:hlinkClick r:id="rId3"/>
          </p:cNvPr>
          <p:cNvSpPr/>
          <p:nvPr/>
        </p:nvSpPr>
        <p:spPr>
          <a:xfrm>
            <a:off x="9052525" y="2807200"/>
            <a:ext cx="640800" cy="6018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A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